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9" r:id="rId3"/>
    <p:sldId id="260" r:id="rId4"/>
    <p:sldId id="261" r:id="rId5"/>
    <p:sldId id="262" r:id="rId6"/>
    <p:sldId id="263" r:id="rId7"/>
    <p:sldId id="268" r:id="rId8"/>
    <p:sldId id="264" r:id="rId9"/>
    <p:sldId id="265" r:id="rId10"/>
    <p:sldId id="266" r:id="rId11"/>
    <p:sldId id="267" r:id="rId12"/>
    <p:sldId id="269" r:id="rId13"/>
    <p:sldId id="270" r:id="rId14"/>
    <p:sldId id="276" r:id="rId15"/>
    <p:sldId id="271" r:id="rId16"/>
    <p:sldId id="272" r:id="rId17"/>
    <p:sldId id="273" r:id="rId18"/>
    <p:sldId id="274" r:id="rId19"/>
    <p:sldId id="275" r:id="rId20"/>
    <p:sldId id="2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8B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8"/>
    <p:restoredTop sz="94687"/>
  </p:normalViewPr>
  <p:slideViewPr>
    <p:cSldViewPr snapToGrid="0" snapToObjects="1">
      <p:cViewPr varScale="1">
        <p:scale>
          <a:sx n="112" d="100"/>
          <a:sy n="112" d="100"/>
        </p:scale>
        <p:origin x="424"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8CCE7-AB55-4A5F-971E-5B6D0669F50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81F6B94-4678-43CF-9F6E-104DAC0BFAEF}">
      <dgm:prSet/>
      <dgm:spPr/>
      <dgm:t>
        <a:bodyPr/>
        <a:lstStyle/>
        <a:p>
          <a:r>
            <a:rPr lang="en-US" dirty="0"/>
            <a:t>Artist:</a:t>
          </a:r>
        </a:p>
      </dgm:t>
    </dgm:pt>
    <dgm:pt modelId="{A8EDF7E6-4BBC-4CC2-8179-7CE3BAB7864C}" type="parTrans" cxnId="{491399A7-5B4F-4A03-84CA-0EBD80BE1127}">
      <dgm:prSet/>
      <dgm:spPr/>
      <dgm:t>
        <a:bodyPr/>
        <a:lstStyle/>
        <a:p>
          <a:endParaRPr lang="en-US"/>
        </a:p>
      </dgm:t>
    </dgm:pt>
    <dgm:pt modelId="{BB60D7C0-5BE7-4338-BD13-3D8AC97E5C3D}" type="sibTrans" cxnId="{491399A7-5B4F-4A03-84CA-0EBD80BE1127}">
      <dgm:prSet/>
      <dgm:spPr/>
      <dgm:t>
        <a:bodyPr/>
        <a:lstStyle/>
        <a:p>
          <a:endParaRPr lang="en-US"/>
        </a:p>
      </dgm:t>
    </dgm:pt>
    <dgm:pt modelId="{EB6F202A-CA02-4D0A-A6C9-FAF84DDA4DFC}">
      <dgm:prSet/>
      <dgm:spPr/>
      <dgm:t>
        <a:bodyPr/>
        <a:lstStyle/>
        <a:p>
          <a:r>
            <a:rPr lang="en-US" dirty="0"/>
            <a:t>Mark and Mary can now simply create their accounts on MYAD Market. </a:t>
          </a:r>
        </a:p>
      </dgm:t>
    </dgm:pt>
    <dgm:pt modelId="{1BE9C0DF-EA08-4571-B046-C535AB64AC35}" type="parTrans" cxnId="{8C3B777A-F487-45EA-8A48-B98D0AE6A8BB}">
      <dgm:prSet/>
      <dgm:spPr/>
      <dgm:t>
        <a:bodyPr/>
        <a:lstStyle/>
        <a:p>
          <a:endParaRPr lang="en-US"/>
        </a:p>
      </dgm:t>
    </dgm:pt>
    <dgm:pt modelId="{508E9FB2-4B4F-4529-AB3F-C1D32635DC55}" type="sibTrans" cxnId="{8C3B777A-F487-45EA-8A48-B98D0AE6A8BB}">
      <dgm:prSet/>
      <dgm:spPr/>
      <dgm:t>
        <a:bodyPr/>
        <a:lstStyle/>
        <a:p>
          <a:endParaRPr lang="en-US"/>
        </a:p>
      </dgm:t>
    </dgm:pt>
    <dgm:pt modelId="{445FF4E3-6B48-49A5-A7F4-AC9D52023B30}">
      <dgm:prSet/>
      <dgm:spPr/>
      <dgm:t>
        <a:bodyPr/>
        <a:lstStyle/>
        <a:p>
          <a:r>
            <a:rPr lang="en-US"/>
            <a:t>Upload artwork details and evidence of authenticity.</a:t>
          </a:r>
        </a:p>
      </dgm:t>
    </dgm:pt>
    <dgm:pt modelId="{6CD412D7-9491-481F-A967-EA1EF64A484A}" type="parTrans" cxnId="{9EE9789D-212F-4047-B4C1-2B8264BC6245}">
      <dgm:prSet/>
      <dgm:spPr/>
      <dgm:t>
        <a:bodyPr/>
        <a:lstStyle/>
        <a:p>
          <a:endParaRPr lang="en-US"/>
        </a:p>
      </dgm:t>
    </dgm:pt>
    <dgm:pt modelId="{82893C2B-C6FD-4131-83BF-5147312471D8}" type="sibTrans" cxnId="{9EE9789D-212F-4047-B4C1-2B8264BC6245}">
      <dgm:prSet/>
      <dgm:spPr/>
      <dgm:t>
        <a:bodyPr/>
        <a:lstStyle/>
        <a:p>
          <a:endParaRPr lang="en-US"/>
        </a:p>
      </dgm:t>
    </dgm:pt>
    <dgm:pt modelId="{33CD507B-57A2-444F-8A9B-D808F7BAA21F}">
      <dgm:prSet/>
      <dgm:spPr/>
      <dgm:t>
        <a:bodyPr/>
        <a:lstStyle/>
        <a:p>
          <a:r>
            <a:rPr lang="en-US" dirty="0"/>
            <a:t>MYAD Market (Auction House):</a:t>
          </a:r>
        </a:p>
      </dgm:t>
    </dgm:pt>
    <dgm:pt modelId="{F002E3BD-EDE7-473F-85B6-B5A198968240}" type="parTrans" cxnId="{14B20F6C-9604-4937-BE6A-C3C7983C7E67}">
      <dgm:prSet/>
      <dgm:spPr/>
      <dgm:t>
        <a:bodyPr/>
        <a:lstStyle/>
        <a:p>
          <a:endParaRPr lang="en-US"/>
        </a:p>
      </dgm:t>
    </dgm:pt>
    <dgm:pt modelId="{441046CC-ED2C-4277-B752-FFF5D0383CA5}" type="sibTrans" cxnId="{14B20F6C-9604-4937-BE6A-C3C7983C7E67}">
      <dgm:prSet/>
      <dgm:spPr/>
      <dgm:t>
        <a:bodyPr/>
        <a:lstStyle/>
        <a:p>
          <a:endParaRPr lang="en-US"/>
        </a:p>
      </dgm:t>
    </dgm:pt>
    <dgm:pt modelId="{D05BB681-0CC9-4F7F-AE46-F0725B8F3381}">
      <dgm:prSet/>
      <dgm:spPr/>
      <dgm:t>
        <a:bodyPr/>
        <a:lstStyle/>
        <a:p>
          <a:r>
            <a:rPr lang="en-US"/>
            <a:t>Create a .json file with artwork details and evidence.</a:t>
          </a:r>
        </a:p>
      </dgm:t>
    </dgm:pt>
    <dgm:pt modelId="{6FDDF642-B7FB-45F4-87BA-DEE50C688007}" type="parTrans" cxnId="{647AA7ED-EC2B-4CA3-A265-EC286C5CB7B2}">
      <dgm:prSet/>
      <dgm:spPr/>
      <dgm:t>
        <a:bodyPr/>
        <a:lstStyle/>
        <a:p>
          <a:endParaRPr lang="en-US"/>
        </a:p>
      </dgm:t>
    </dgm:pt>
    <dgm:pt modelId="{0ADD431B-7755-490F-825A-D5AD14DB65E5}" type="sibTrans" cxnId="{647AA7ED-EC2B-4CA3-A265-EC286C5CB7B2}">
      <dgm:prSet/>
      <dgm:spPr/>
      <dgm:t>
        <a:bodyPr/>
        <a:lstStyle/>
        <a:p>
          <a:endParaRPr lang="en-US"/>
        </a:p>
      </dgm:t>
    </dgm:pt>
    <dgm:pt modelId="{AEC437E0-4204-469B-83AB-5646FBA63544}">
      <dgm:prSet/>
      <dgm:spPr/>
      <dgm:t>
        <a:bodyPr/>
        <a:lstStyle/>
        <a:p>
          <a:r>
            <a:rPr lang="en-US" dirty="0"/>
            <a:t>Store artwork information on IPFS and generate URI to reduce the gas cost. </a:t>
          </a:r>
        </a:p>
      </dgm:t>
    </dgm:pt>
    <dgm:pt modelId="{ED8D27ED-499A-418C-867A-FA1B400EDEA3}" type="parTrans" cxnId="{71C8373D-E15D-46EF-8B40-849A48EF5DBB}">
      <dgm:prSet/>
      <dgm:spPr/>
      <dgm:t>
        <a:bodyPr/>
        <a:lstStyle/>
        <a:p>
          <a:endParaRPr lang="en-US"/>
        </a:p>
      </dgm:t>
    </dgm:pt>
    <dgm:pt modelId="{4FDBFBC1-4989-447A-98D1-B71E4B9C5ACB}" type="sibTrans" cxnId="{71C8373D-E15D-46EF-8B40-849A48EF5DBB}">
      <dgm:prSet/>
      <dgm:spPr/>
      <dgm:t>
        <a:bodyPr/>
        <a:lstStyle/>
        <a:p>
          <a:endParaRPr lang="en-US"/>
        </a:p>
      </dgm:t>
    </dgm:pt>
    <dgm:pt modelId="{31BA587F-2AFA-4FE1-AA33-67A0A5434F47}">
      <dgm:prSet/>
      <dgm:spPr/>
      <dgm:t>
        <a:bodyPr/>
        <a:lstStyle/>
        <a:p>
          <a:r>
            <a:rPr lang="en-US" dirty="0"/>
            <a:t>Use URI to create artwork token.</a:t>
          </a:r>
        </a:p>
      </dgm:t>
    </dgm:pt>
    <dgm:pt modelId="{6A6EFA37-D688-4BA2-AD9C-138830065BAF}" type="parTrans" cxnId="{8D9129A1-7EDF-452A-AFAA-7B371C705B6F}">
      <dgm:prSet/>
      <dgm:spPr/>
      <dgm:t>
        <a:bodyPr/>
        <a:lstStyle/>
        <a:p>
          <a:endParaRPr lang="en-US"/>
        </a:p>
      </dgm:t>
    </dgm:pt>
    <dgm:pt modelId="{39FE7BDF-1DE2-4EB7-A38D-14D62B375D29}" type="sibTrans" cxnId="{8D9129A1-7EDF-452A-AFAA-7B371C705B6F}">
      <dgm:prSet/>
      <dgm:spPr/>
      <dgm:t>
        <a:bodyPr/>
        <a:lstStyle/>
        <a:p>
          <a:endParaRPr lang="en-US"/>
        </a:p>
      </dgm:t>
    </dgm:pt>
    <dgm:pt modelId="{99D04585-059D-4202-8A6E-016CF8038910}" type="pres">
      <dgm:prSet presAssocID="{4148CCE7-AB55-4A5F-971E-5B6D0669F50F}" presName="root" presStyleCnt="0">
        <dgm:presLayoutVars>
          <dgm:dir/>
          <dgm:resizeHandles val="exact"/>
        </dgm:presLayoutVars>
      </dgm:prSet>
      <dgm:spPr/>
    </dgm:pt>
    <dgm:pt modelId="{38AA675C-E93B-49D1-A4E7-87586D78DAC3}" type="pres">
      <dgm:prSet presAssocID="{D81F6B94-4678-43CF-9F6E-104DAC0BFAEF}" presName="compNode" presStyleCnt="0"/>
      <dgm:spPr/>
    </dgm:pt>
    <dgm:pt modelId="{AE5BB481-4E02-4A72-93EF-D272E5331584}" type="pres">
      <dgm:prSet presAssocID="{D81F6B94-4678-43CF-9F6E-104DAC0BFAEF}" presName="bgRect" presStyleLbl="bgShp" presStyleIdx="0" presStyleCnt="7"/>
      <dgm:spPr/>
    </dgm:pt>
    <dgm:pt modelId="{584F6E8F-86BC-4BFF-9E76-1651DC87ADB2}" type="pres">
      <dgm:prSet presAssocID="{D81F6B94-4678-43CF-9F6E-104DAC0BFAE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tist"/>
        </a:ext>
      </dgm:extLst>
    </dgm:pt>
    <dgm:pt modelId="{C0FB401B-6F11-43D6-9A4A-BF766FC26F7C}" type="pres">
      <dgm:prSet presAssocID="{D81F6B94-4678-43CF-9F6E-104DAC0BFAEF}" presName="spaceRect" presStyleCnt="0"/>
      <dgm:spPr/>
    </dgm:pt>
    <dgm:pt modelId="{BBE513BC-6445-4DB5-BF7A-B26E3EFC026A}" type="pres">
      <dgm:prSet presAssocID="{D81F6B94-4678-43CF-9F6E-104DAC0BFAEF}" presName="parTx" presStyleLbl="revTx" presStyleIdx="0" presStyleCnt="7">
        <dgm:presLayoutVars>
          <dgm:chMax val="0"/>
          <dgm:chPref val="0"/>
        </dgm:presLayoutVars>
      </dgm:prSet>
      <dgm:spPr/>
    </dgm:pt>
    <dgm:pt modelId="{0CB16736-A608-4977-B49D-ACDB6D90573C}" type="pres">
      <dgm:prSet presAssocID="{BB60D7C0-5BE7-4338-BD13-3D8AC97E5C3D}" presName="sibTrans" presStyleCnt="0"/>
      <dgm:spPr/>
    </dgm:pt>
    <dgm:pt modelId="{B1922084-34A1-4ADB-80BF-06FD149CDEAF}" type="pres">
      <dgm:prSet presAssocID="{EB6F202A-CA02-4D0A-A6C9-FAF84DDA4DFC}" presName="compNode" presStyleCnt="0"/>
      <dgm:spPr/>
    </dgm:pt>
    <dgm:pt modelId="{217E2421-F7B2-4F44-9907-1A92D7DBCF55}" type="pres">
      <dgm:prSet presAssocID="{EB6F202A-CA02-4D0A-A6C9-FAF84DDA4DFC}" presName="bgRect" presStyleLbl="bgShp" presStyleIdx="1" presStyleCnt="7"/>
      <dgm:spPr/>
    </dgm:pt>
    <dgm:pt modelId="{4C20AB6A-6C11-45A4-A67B-88C9D1FE62A6}" type="pres">
      <dgm:prSet presAssocID="{EB6F202A-CA02-4D0A-A6C9-FAF84DDA4DF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1741EED1-F426-46D4-9B5F-21697EA88449}" type="pres">
      <dgm:prSet presAssocID="{EB6F202A-CA02-4D0A-A6C9-FAF84DDA4DFC}" presName="spaceRect" presStyleCnt="0"/>
      <dgm:spPr/>
    </dgm:pt>
    <dgm:pt modelId="{8924259B-6666-4A3A-8ADC-36EA3F2D3DE4}" type="pres">
      <dgm:prSet presAssocID="{EB6F202A-CA02-4D0A-A6C9-FAF84DDA4DFC}" presName="parTx" presStyleLbl="revTx" presStyleIdx="1" presStyleCnt="7">
        <dgm:presLayoutVars>
          <dgm:chMax val="0"/>
          <dgm:chPref val="0"/>
        </dgm:presLayoutVars>
      </dgm:prSet>
      <dgm:spPr/>
    </dgm:pt>
    <dgm:pt modelId="{ED058888-14BB-4D55-9859-9C2326B29B1D}" type="pres">
      <dgm:prSet presAssocID="{508E9FB2-4B4F-4529-AB3F-C1D32635DC55}" presName="sibTrans" presStyleCnt="0"/>
      <dgm:spPr/>
    </dgm:pt>
    <dgm:pt modelId="{D6FD9BB7-9775-4DA1-AC37-7E28056A8CAB}" type="pres">
      <dgm:prSet presAssocID="{445FF4E3-6B48-49A5-A7F4-AC9D52023B30}" presName="compNode" presStyleCnt="0"/>
      <dgm:spPr/>
    </dgm:pt>
    <dgm:pt modelId="{B56D09D9-AA8E-423F-AD49-4B49CB1503EF}" type="pres">
      <dgm:prSet presAssocID="{445FF4E3-6B48-49A5-A7F4-AC9D52023B30}" presName="bgRect" presStyleLbl="bgShp" presStyleIdx="2" presStyleCnt="7"/>
      <dgm:spPr/>
    </dgm:pt>
    <dgm:pt modelId="{5FE236CD-6A33-465C-8F4D-4D351A75824F}" type="pres">
      <dgm:prSet presAssocID="{445FF4E3-6B48-49A5-A7F4-AC9D52023B3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s"/>
        </a:ext>
      </dgm:extLst>
    </dgm:pt>
    <dgm:pt modelId="{0121ED98-8592-49D4-88CA-F0F8D82A664F}" type="pres">
      <dgm:prSet presAssocID="{445FF4E3-6B48-49A5-A7F4-AC9D52023B30}" presName="spaceRect" presStyleCnt="0"/>
      <dgm:spPr/>
    </dgm:pt>
    <dgm:pt modelId="{8F483B49-817D-4964-A664-5AFDBCB1A001}" type="pres">
      <dgm:prSet presAssocID="{445FF4E3-6B48-49A5-A7F4-AC9D52023B30}" presName="parTx" presStyleLbl="revTx" presStyleIdx="2" presStyleCnt="7">
        <dgm:presLayoutVars>
          <dgm:chMax val="0"/>
          <dgm:chPref val="0"/>
        </dgm:presLayoutVars>
      </dgm:prSet>
      <dgm:spPr/>
    </dgm:pt>
    <dgm:pt modelId="{E795E141-497F-4EC0-97FC-74908E8D0D78}" type="pres">
      <dgm:prSet presAssocID="{82893C2B-C6FD-4131-83BF-5147312471D8}" presName="sibTrans" presStyleCnt="0"/>
      <dgm:spPr/>
    </dgm:pt>
    <dgm:pt modelId="{D7083FA5-274B-422E-8C3E-70274397C566}" type="pres">
      <dgm:prSet presAssocID="{33CD507B-57A2-444F-8A9B-D808F7BAA21F}" presName="compNode" presStyleCnt="0"/>
      <dgm:spPr/>
    </dgm:pt>
    <dgm:pt modelId="{E1C8C1E2-4C69-43D5-AC4F-7C63E8BE56AE}" type="pres">
      <dgm:prSet presAssocID="{33CD507B-57A2-444F-8A9B-D808F7BAA21F}" presName="bgRect" presStyleLbl="bgShp" presStyleIdx="3" presStyleCnt="7"/>
      <dgm:spPr/>
    </dgm:pt>
    <dgm:pt modelId="{D5EB162E-33DC-4963-AA7D-3D8A4742A468}" type="pres">
      <dgm:prSet presAssocID="{33CD507B-57A2-444F-8A9B-D808F7BAA21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urban scene"/>
        </a:ext>
      </dgm:extLst>
    </dgm:pt>
    <dgm:pt modelId="{977FD69D-104E-4A32-9943-B67CD428D91F}" type="pres">
      <dgm:prSet presAssocID="{33CD507B-57A2-444F-8A9B-D808F7BAA21F}" presName="spaceRect" presStyleCnt="0"/>
      <dgm:spPr/>
    </dgm:pt>
    <dgm:pt modelId="{033D0184-345B-42E0-B6CF-4803D8CB430F}" type="pres">
      <dgm:prSet presAssocID="{33CD507B-57A2-444F-8A9B-D808F7BAA21F}" presName="parTx" presStyleLbl="revTx" presStyleIdx="3" presStyleCnt="7">
        <dgm:presLayoutVars>
          <dgm:chMax val="0"/>
          <dgm:chPref val="0"/>
        </dgm:presLayoutVars>
      </dgm:prSet>
      <dgm:spPr/>
    </dgm:pt>
    <dgm:pt modelId="{08014967-7CE1-48C0-8ACC-2C033695DF02}" type="pres">
      <dgm:prSet presAssocID="{441046CC-ED2C-4277-B752-FFF5D0383CA5}" presName="sibTrans" presStyleCnt="0"/>
      <dgm:spPr/>
    </dgm:pt>
    <dgm:pt modelId="{A405D7E6-D4D8-4FAB-932B-0E5E9FFC9776}" type="pres">
      <dgm:prSet presAssocID="{D05BB681-0CC9-4F7F-AE46-F0725B8F3381}" presName="compNode" presStyleCnt="0"/>
      <dgm:spPr/>
    </dgm:pt>
    <dgm:pt modelId="{3C0FAD0B-B7E4-4917-8D88-FA798C3E8AF7}" type="pres">
      <dgm:prSet presAssocID="{D05BB681-0CC9-4F7F-AE46-F0725B8F3381}" presName="bgRect" presStyleLbl="bgShp" presStyleIdx="4" presStyleCnt="7"/>
      <dgm:spPr/>
    </dgm:pt>
    <dgm:pt modelId="{90AAD89A-3719-4DDC-8CFD-449F793D35BD}" type="pres">
      <dgm:prSet presAssocID="{D05BB681-0CC9-4F7F-AE46-F0725B8F338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C18EB262-0340-401F-B24C-BDD5A8E41575}" type="pres">
      <dgm:prSet presAssocID="{D05BB681-0CC9-4F7F-AE46-F0725B8F3381}" presName="spaceRect" presStyleCnt="0"/>
      <dgm:spPr/>
    </dgm:pt>
    <dgm:pt modelId="{C833F292-19EF-4461-A2D3-CEE50697D9DB}" type="pres">
      <dgm:prSet presAssocID="{D05BB681-0CC9-4F7F-AE46-F0725B8F3381}" presName="parTx" presStyleLbl="revTx" presStyleIdx="4" presStyleCnt="7">
        <dgm:presLayoutVars>
          <dgm:chMax val="0"/>
          <dgm:chPref val="0"/>
        </dgm:presLayoutVars>
      </dgm:prSet>
      <dgm:spPr/>
    </dgm:pt>
    <dgm:pt modelId="{D57CCCDF-5196-4B4F-A10E-0D340F0ACBDE}" type="pres">
      <dgm:prSet presAssocID="{0ADD431B-7755-490F-825A-D5AD14DB65E5}" presName="sibTrans" presStyleCnt="0"/>
      <dgm:spPr/>
    </dgm:pt>
    <dgm:pt modelId="{8A60FEBF-D8E2-423F-BF52-ACFBF5E7FCA7}" type="pres">
      <dgm:prSet presAssocID="{AEC437E0-4204-469B-83AB-5646FBA63544}" presName="compNode" presStyleCnt="0"/>
      <dgm:spPr/>
    </dgm:pt>
    <dgm:pt modelId="{BA1588D6-5CC3-4D81-A541-EFF69CD92F59}" type="pres">
      <dgm:prSet presAssocID="{AEC437E0-4204-469B-83AB-5646FBA63544}" presName="bgRect" presStyleLbl="bgShp" presStyleIdx="5" presStyleCnt="7"/>
      <dgm:spPr/>
    </dgm:pt>
    <dgm:pt modelId="{28451B82-CB0A-4A30-B92F-7F3816A8A2FD}" type="pres">
      <dgm:prSet presAssocID="{AEC437E0-4204-469B-83AB-5646FBA6354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cycle"/>
        </a:ext>
      </dgm:extLst>
    </dgm:pt>
    <dgm:pt modelId="{389E7F2E-C1F3-4938-BB12-4E2962954BCE}" type="pres">
      <dgm:prSet presAssocID="{AEC437E0-4204-469B-83AB-5646FBA63544}" presName="spaceRect" presStyleCnt="0"/>
      <dgm:spPr/>
    </dgm:pt>
    <dgm:pt modelId="{A43856CF-D879-4CAD-B58E-1A4447A9B2DD}" type="pres">
      <dgm:prSet presAssocID="{AEC437E0-4204-469B-83AB-5646FBA63544}" presName="parTx" presStyleLbl="revTx" presStyleIdx="5" presStyleCnt="7">
        <dgm:presLayoutVars>
          <dgm:chMax val="0"/>
          <dgm:chPref val="0"/>
        </dgm:presLayoutVars>
      </dgm:prSet>
      <dgm:spPr/>
    </dgm:pt>
    <dgm:pt modelId="{B311009C-FD58-46C3-867A-038E8A38B7D6}" type="pres">
      <dgm:prSet presAssocID="{4FDBFBC1-4989-447A-98D1-B71E4B9C5ACB}" presName="sibTrans" presStyleCnt="0"/>
      <dgm:spPr/>
    </dgm:pt>
    <dgm:pt modelId="{FD206B68-2BD3-43D8-A317-A8FD3FD5D359}" type="pres">
      <dgm:prSet presAssocID="{31BA587F-2AFA-4FE1-AA33-67A0A5434F47}" presName="compNode" presStyleCnt="0"/>
      <dgm:spPr/>
    </dgm:pt>
    <dgm:pt modelId="{C94DD407-900B-434C-ACF3-9F303EADF049}" type="pres">
      <dgm:prSet presAssocID="{31BA587F-2AFA-4FE1-AA33-67A0A5434F47}" presName="bgRect" presStyleLbl="bgShp" presStyleIdx="6" presStyleCnt="7"/>
      <dgm:spPr/>
    </dgm:pt>
    <dgm:pt modelId="{5D94F70E-92DA-4ECC-9645-E55F4A6EDDC3}" type="pres">
      <dgm:prSet presAssocID="{31BA587F-2AFA-4FE1-AA33-67A0A5434F4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2438FA4A-700F-4B9E-9013-0F7523639EC0}" type="pres">
      <dgm:prSet presAssocID="{31BA587F-2AFA-4FE1-AA33-67A0A5434F47}" presName="spaceRect" presStyleCnt="0"/>
      <dgm:spPr/>
    </dgm:pt>
    <dgm:pt modelId="{12F55666-68A5-43B0-8559-825E431B3037}" type="pres">
      <dgm:prSet presAssocID="{31BA587F-2AFA-4FE1-AA33-67A0A5434F47}" presName="parTx" presStyleLbl="revTx" presStyleIdx="6" presStyleCnt="7">
        <dgm:presLayoutVars>
          <dgm:chMax val="0"/>
          <dgm:chPref val="0"/>
        </dgm:presLayoutVars>
      </dgm:prSet>
      <dgm:spPr/>
    </dgm:pt>
  </dgm:ptLst>
  <dgm:cxnLst>
    <dgm:cxn modelId="{0079AA00-5376-486E-B13D-62CC27064952}" type="presOf" srcId="{445FF4E3-6B48-49A5-A7F4-AC9D52023B30}" destId="{8F483B49-817D-4964-A664-5AFDBCB1A001}" srcOrd="0" destOrd="0" presId="urn:microsoft.com/office/officeart/2018/2/layout/IconVerticalSolidList"/>
    <dgm:cxn modelId="{0D781234-B77D-4930-B5E0-8AF8326AA008}" type="presOf" srcId="{4148CCE7-AB55-4A5F-971E-5B6D0669F50F}" destId="{99D04585-059D-4202-8A6E-016CF8038910}" srcOrd="0" destOrd="0" presId="urn:microsoft.com/office/officeart/2018/2/layout/IconVerticalSolidList"/>
    <dgm:cxn modelId="{D64C1E34-0A8D-459A-BFCF-DAF474278911}" type="presOf" srcId="{AEC437E0-4204-469B-83AB-5646FBA63544}" destId="{A43856CF-D879-4CAD-B58E-1A4447A9B2DD}" srcOrd="0" destOrd="0" presId="urn:microsoft.com/office/officeart/2018/2/layout/IconVerticalSolidList"/>
    <dgm:cxn modelId="{71C8373D-E15D-46EF-8B40-849A48EF5DBB}" srcId="{4148CCE7-AB55-4A5F-971E-5B6D0669F50F}" destId="{AEC437E0-4204-469B-83AB-5646FBA63544}" srcOrd="5" destOrd="0" parTransId="{ED8D27ED-499A-418C-867A-FA1B400EDEA3}" sibTransId="{4FDBFBC1-4989-447A-98D1-B71E4B9C5ACB}"/>
    <dgm:cxn modelId="{88A9AF62-2B66-41D6-AF72-678EA05391E2}" type="presOf" srcId="{33CD507B-57A2-444F-8A9B-D808F7BAA21F}" destId="{033D0184-345B-42E0-B6CF-4803D8CB430F}" srcOrd="0" destOrd="0" presId="urn:microsoft.com/office/officeart/2018/2/layout/IconVerticalSolidList"/>
    <dgm:cxn modelId="{14B20F6C-9604-4937-BE6A-C3C7983C7E67}" srcId="{4148CCE7-AB55-4A5F-971E-5B6D0669F50F}" destId="{33CD507B-57A2-444F-8A9B-D808F7BAA21F}" srcOrd="3" destOrd="0" parTransId="{F002E3BD-EDE7-473F-85B6-B5A198968240}" sibTransId="{441046CC-ED2C-4277-B752-FFF5D0383CA5}"/>
    <dgm:cxn modelId="{8C3B777A-F487-45EA-8A48-B98D0AE6A8BB}" srcId="{4148CCE7-AB55-4A5F-971E-5B6D0669F50F}" destId="{EB6F202A-CA02-4D0A-A6C9-FAF84DDA4DFC}" srcOrd="1" destOrd="0" parTransId="{1BE9C0DF-EA08-4571-B046-C535AB64AC35}" sibTransId="{508E9FB2-4B4F-4529-AB3F-C1D32635DC55}"/>
    <dgm:cxn modelId="{05D23385-6514-419E-825F-371D7AE0F443}" type="presOf" srcId="{D81F6B94-4678-43CF-9F6E-104DAC0BFAEF}" destId="{BBE513BC-6445-4DB5-BF7A-B26E3EFC026A}" srcOrd="0" destOrd="0" presId="urn:microsoft.com/office/officeart/2018/2/layout/IconVerticalSolidList"/>
    <dgm:cxn modelId="{B603C785-BE50-4E4C-8C60-6534CA1566E4}" type="presOf" srcId="{EB6F202A-CA02-4D0A-A6C9-FAF84DDA4DFC}" destId="{8924259B-6666-4A3A-8ADC-36EA3F2D3DE4}" srcOrd="0" destOrd="0" presId="urn:microsoft.com/office/officeart/2018/2/layout/IconVerticalSolidList"/>
    <dgm:cxn modelId="{9EE9789D-212F-4047-B4C1-2B8264BC6245}" srcId="{4148CCE7-AB55-4A5F-971E-5B6D0669F50F}" destId="{445FF4E3-6B48-49A5-A7F4-AC9D52023B30}" srcOrd="2" destOrd="0" parTransId="{6CD412D7-9491-481F-A967-EA1EF64A484A}" sibTransId="{82893C2B-C6FD-4131-83BF-5147312471D8}"/>
    <dgm:cxn modelId="{8D9129A1-7EDF-452A-AFAA-7B371C705B6F}" srcId="{4148CCE7-AB55-4A5F-971E-5B6D0669F50F}" destId="{31BA587F-2AFA-4FE1-AA33-67A0A5434F47}" srcOrd="6" destOrd="0" parTransId="{6A6EFA37-D688-4BA2-AD9C-138830065BAF}" sibTransId="{39FE7BDF-1DE2-4EB7-A38D-14D62B375D29}"/>
    <dgm:cxn modelId="{491399A7-5B4F-4A03-84CA-0EBD80BE1127}" srcId="{4148CCE7-AB55-4A5F-971E-5B6D0669F50F}" destId="{D81F6B94-4678-43CF-9F6E-104DAC0BFAEF}" srcOrd="0" destOrd="0" parTransId="{A8EDF7E6-4BBC-4CC2-8179-7CE3BAB7864C}" sibTransId="{BB60D7C0-5BE7-4338-BD13-3D8AC97E5C3D}"/>
    <dgm:cxn modelId="{154FF1D3-7FF1-43AB-85D6-81BDD88B941B}" type="presOf" srcId="{D05BB681-0CC9-4F7F-AE46-F0725B8F3381}" destId="{C833F292-19EF-4461-A2D3-CEE50697D9DB}" srcOrd="0" destOrd="0" presId="urn:microsoft.com/office/officeart/2018/2/layout/IconVerticalSolidList"/>
    <dgm:cxn modelId="{071177E1-A2E4-4324-9B37-B3F82CDFA67A}" type="presOf" srcId="{31BA587F-2AFA-4FE1-AA33-67A0A5434F47}" destId="{12F55666-68A5-43B0-8559-825E431B3037}" srcOrd="0" destOrd="0" presId="urn:microsoft.com/office/officeart/2018/2/layout/IconVerticalSolidList"/>
    <dgm:cxn modelId="{647AA7ED-EC2B-4CA3-A265-EC286C5CB7B2}" srcId="{4148CCE7-AB55-4A5F-971E-5B6D0669F50F}" destId="{D05BB681-0CC9-4F7F-AE46-F0725B8F3381}" srcOrd="4" destOrd="0" parTransId="{6FDDF642-B7FB-45F4-87BA-DEE50C688007}" sibTransId="{0ADD431B-7755-490F-825A-D5AD14DB65E5}"/>
    <dgm:cxn modelId="{5D09807B-28A7-4F00-8F54-29F1532F5AEE}" type="presParOf" srcId="{99D04585-059D-4202-8A6E-016CF8038910}" destId="{38AA675C-E93B-49D1-A4E7-87586D78DAC3}" srcOrd="0" destOrd="0" presId="urn:microsoft.com/office/officeart/2018/2/layout/IconVerticalSolidList"/>
    <dgm:cxn modelId="{985072CA-81CF-4721-A144-2D6F115B112F}" type="presParOf" srcId="{38AA675C-E93B-49D1-A4E7-87586D78DAC3}" destId="{AE5BB481-4E02-4A72-93EF-D272E5331584}" srcOrd="0" destOrd="0" presId="urn:microsoft.com/office/officeart/2018/2/layout/IconVerticalSolidList"/>
    <dgm:cxn modelId="{E4246E41-A369-48EF-98FD-CF230CA905F6}" type="presParOf" srcId="{38AA675C-E93B-49D1-A4E7-87586D78DAC3}" destId="{584F6E8F-86BC-4BFF-9E76-1651DC87ADB2}" srcOrd="1" destOrd="0" presId="urn:microsoft.com/office/officeart/2018/2/layout/IconVerticalSolidList"/>
    <dgm:cxn modelId="{1D9F08E8-1D2D-4BBD-ABEA-8251EA04C892}" type="presParOf" srcId="{38AA675C-E93B-49D1-A4E7-87586D78DAC3}" destId="{C0FB401B-6F11-43D6-9A4A-BF766FC26F7C}" srcOrd="2" destOrd="0" presId="urn:microsoft.com/office/officeart/2018/2/layout/IconVerticalSolidList"/>
    <dgm:cxn modelId="{4523C977-209B-42D4-86CB-AEB3235EA2F0}" type="presParOf" srcId="{38AA675C-E93B-49D1-A4E7-87586D78DAC3}" destId="{BBE513BC-6445-4DB5-BF7A-B26E3EFC026A}" srcOrd="3" destOrd="0" presId="urn:microsoft.com/office/officeart/2018/2/layout/IconVerticalSolidList"/>
    <dgm:cxn modelId="{3FA05D9A-577A-49EE-82B1-995B4474B50D}" type="presParOf" srcId="{99D04585-059D-4202-8A6E-016CF8038910}" destId="{0CB16736-A608-4977-B49D-ACDB6D90573C}" srcOrd="1" destOrd="0" presId="urn:microsoft.com/office/officeart/2018/2/layout/IconVerticalSolidList"/>
    <dgm:cxn modelId="{B5221793-E956-40C6-BDA7-F3B1B9AC7065}" type="presParOf" srcId="{99D04585-059D-4202-8A6E-016CF8038910}" destId="{B1922084-34A1-4ADB-80BF-06FD149CDEAF}" srcOrd="2" destOrd="0" presId="urn:microsoft.com/office/officeart/2018/2/layout/IconVerticalSolidList"/>
    <dgm:cxn modelId="{D3304018-C6BF-42B0-9F63-3993D169FE24}" type="presParOf" srcId="{B1922084-34A1-4ADB-80BF-06FD149CDEAF}" destId="{217E2421-F7B2-4F44-9907-1A92D7DBCF55}" srcOrd="0" destOrd="0" presId="urn:microsoft.com/office/officeart/2018/2/layout/IconVerticalSolidList"/>
    <dgm:cxn modelId="{DC358801-0788-436F-A3DA-8E08CBB8709D}" type="presParOf" srcId="{B1922084-34A1-4ADB-80BF-06FD149CDEAF}" destId="{4C20AB6A-6C11-45A4-A67B-88C9D1FE62A6}" srcOrd="1" destOrd="0" presId="urn:microsoft.com/office/officeart/2018/2/layout/IconVerticalSolidList"/>
    <dgm:cxn modelId="{88ADDEAA-8326-44BF-961B-A39CDBB5822A}" type="presParOf" srcId="{B1922084-34A1-4ADB-80BF-06FD149CDEAF}" destId="{1741EED1-F426-46D4-9B5F-21697EA88449}" srcOrd="2" destOrd="0" presId="urn:microsoft.com/office/officeart/2018/2/layout/IconVerticalSolidList"/>
    <dgm:cxn modelId="{97EE0BE5-A0CE-405C-9FF4-A01648E531C2}" type="presParOf" srcId="{B1922084-34A1-4ADB-80BF-06FD149CDEAF}" destId="{8924259B-6666-4A3A-8ADC-36EA3F2D3DE4}" srcOrd="3" destOrd="0" presId="urn:microsoft.com/office/officeart/2018/2/layout/IconVerticalSolidList"/>
    <dgm:cxn modelId="{227A80BF-15E1-4499-8057-FBD49B7ED2EC}" type="presParOf" srcId="{99D04585-059D-4202-8A6E-016CF8038910}" destId="{ED058888-14BB-4D55-9859-9C2326B29B1D}" srcOrd="3" destOrd="0" presId="urn:microsoft.com/office/officeart/2018/2/layout/IconVerticalSolidList"/>
    <dgm:cxn modelId="{0B4FF2A8-576D-408A-8991-CF6B0B9DE96F}" type="presParOf" srcId="{99D04585-059D-4202-8A6E-016CF8038910}" destId="{D6FD9BB7-9775-4DA1-AC37-7E28056A8CAB}" srcOrd="4" destOrd="0" presId="urn:microsoft.com/office/officeart/2018/2/layout/IconVerticalSolidList"/>
    <dgm:cxn modelId="{DC653BAF-491F-4716-9E1D-2FF1971476E3}" type="presParOf" srcId="{D6FD9BB7-9775-4DA1-AC37-7E28056A8CAB}" destId="{B56D09D9-AA8E-423F-AD49-4B49CB1503EF}" srcOrd="0" destOrd="0" presId="urn:microsoft.com/office/officeart/2018/2/layout/IconVerticalSolidList"/>
    <dgm:cxn modelId="{0AF363EE-56DB-4500-AECA-5D19104CCB6A}" type="presParOf" srcId="{D6FD9BB7-9775-4DA1-AC37-7E28056A8CAB}" destId="{5FE236CD-6A33-465C-8F4D-4D351A75824F}" srcOrd="1" destOrd="0" presId="urn:microsoft.com/office/officeart/2018/2/layout/IconVerticalSolidList"/>
    <dgm:cxn modelId="{97BE31DC-84D6-40E4-87C3-5DF2D7627FF7}" type="presParOf" srcId="{D6FD9BB7-9775-4DA1-AC37-7E28056A8CAB}" destId="{0121ED98-8592-49D4-88CA-F0F8D82A664F}" srcOrd="2" destOrd="0" presId="urn:microsoft.com/office/officeart/2018/2/layout/IconVerticalSolidList"/>
    <dgm:cxn modelId="{8547DD0D-AD2B-4216-ACCD-552FB235DAA0}" type="presParOf" srcId="{D6FD9BB7-9775-4DA1-AC37-7E28056A8CAB}" destId="{8F483B49-817D-4964-A664-5AFDBCB1A001}" srcOrd="3" destOrd="0" presId="urn:microsoft.com/office/officeart/2018/2/layout/IconVerticalSolidList"/>
    <dgm:cxn modelId="{2A9FF7E2-8959-4679-9713-141986C0ABE6}" type="presParOf" srcId="{99D04585-059D-4202-8A6E-016CF8038910}" destId="{E795E141-497F-4EC0-97FC-74908E8D0D78}" srcOrd="5" destOrd="0" presId="urn:microsoft.com/office/officeart/2018/2/layout/IconVerticalSolidList"/>
    <dgm:cxn modelId="{84587336-7F34-4ADD-AC3A-13E26B14B7C0}" type="presParOf" srcId="{99D04585-059D-4202-8A6E-016CF8038910}" destId="{D7083FA5-274B-422E-8C3E-70274397C566}" srcOrd="6" destOrd="0" presId="urn:microsoft.com/office/officeart/2018/2/layout/IconVerticalSolidList"/>
    <dgm:cxn modelId="{C9116D73-7CBD-45EF-ADF4-52CBE3F159A2}" type="presParOf" srcId="{D7083FA5-274B-422E-8C3E-70274397C566}" destId="{E1C8C1E2-4C69-43D5-AC4F-7C63E8BE56AE}" srcOrd="0" destOrd="0" presId="urn:microsoft.com/office/officeart/2018/2/layout/IconVerticalSolidList"/>
    <dgm:cxn modelId="{644A6802-86E1-40F2-BD39-59997ABA38A4}" type="presParOf" srcId="{D7083FA5-274B-422E-8C3E-70274397C566}" destId="{D5EB162E-33DC-4963-AA7D-3D8A4742A468}" srcOrd="1" destOrd="0" presId="urn:microsoft.com/office/officeart/2018/2/layout/IconVerticalSolidList"/>
    <dgm:cxn modelId="{2F36FF3C-2893-4BBB-B135-AB25B7B2C81E}" type="presParOf" srcId="{D7083FA5-274B-422E-8C3E-70274397C566}" destId="{977FD69D-104E-4A32-9943-B67CD428D91F}" srcOrd="2" destOrd="0" presId="urn:microsoft.com/office/officeart/2018/2/layout/IconVerticalSolidList"/>
    <dgm:cxn modelId="{E49C6FBD-D617-4538-9606-FBFB275750F2}" type="presParOf" srcId="{D7083FA5-274B-422E-8C3E-70274397C566}" destId="{033D0184-345B-42E0-B6CF-4803D8CB430F}" srcOrd="3" destOrd="0" presId="urn:microsoft.com/office/officeart/2018/2/layout/IconVerticalSolidList"/>
    <dgm:cxn modelId="{60B50965-9E6C-451D-8744-C307F2C6EE14}" type="presParOf" srcId="{99D04585-059D-4202-8A6E-016CF8038910}" destId="{08014967-7CE1-48C0-8ACC-2C033695DF02}" srcOrd="7" destOrd="0" presId="urn:microsoft.com/office/officeart/2018/2/layout/IconVerticalSolidList"/>
    <dgm:cxn modelId="{535DE4CC-1E68-4F05-B414-CFE771DDD125}" type="presParOf" srcId="{99D04585-059D-4202-8A6E-016CF8038910}" destId="{A405D7E6-D4D8-4FAB-932B-0E5E9FFC9776}" srcOrd="8" destOrd="0" presId="urn:microsoft.com/office/officeart/2018/2/layout/IconVerticalSolidList"/>
    <dgm:cxn modelId="{19239DC3-6634-4702-AF85-6B95452DE1C9}" type="presParOf" srcId="{A405D7E6-D4D8-4FAB-932B-0E5E9FFC9776}" destId="{3C0FAD0B-B7E4-4917-8D88-FA798C3E8AF7}" srcOrd="0" destOrd="0" presId="urn:microsoft.com/office/officeart/2018/2/layout/IconVerticalSolidList"/>
    <dgm:cxn modelId="{51811E1B-569F-460A-8A11-FDFEA2B4F641}" type="presParOf" srcId="{A405D7E6-D4D8-4FAB-932B-0E5E9FFC9776}" destId="{90AAD89A-3719-4DDC-8CFD-449F793D35BD}" srcOrd="1" destOrd="0" presId="urn:microsoft.com/office/officeart/2018/2/layout/IconVerticalSolidList"/>
    <dgm:cxn modelId="{CF73D513-E94A-484E-A402-E338AD5167E7}" type="presParOf" srcId="{A405D7E6-D4D8-4FAB-932B-0E5E9FFC9776}" destId="{C18EB262-0340-401F-B24C-BDD5A8E41575}" srcOrd="2" destOrd="0" presId="urn:microsoft.com/office/officeart/2018/2/layout/IconVerticalSolidList"/>
    <dgm:cxn modelId="{8A81798E-63E2-4DC5-A764-F2D36F228DA3}" type="presParOf" srcId="{A405D7E6-D4D8-4FAB-932B-0E5E9FFC9776}" destId="{C833F292-19EF-4461-A2D3-CEE50697D9DB}" srcOrd="3" destOrd="0" presId="urn:microsoft.com/office/officeart/2018/2/layout/IconVerticalSolidList"/>
    <dgm:cxn modelId="{1266C4CE-DE61-4C2C-8E97-CB84AD89EBC7}" type="presParOf" srcId="{99D04585-059D-4202-8A6E-016CF8038910}" destId="{D57CCCDF-5196-4B4F-A10E-0D340F0ACBDE}" srcOrd="9" destOrd="0" presId="urn:microsoft.com/office/officeart/2018/2/layout/IconVerticalSolidList"/>
    <dgm:cxn modelId="{D78BB2B9-FFD9-446C-8882-81328ACF96F2}" type="presParOf" srcId="{99D04585-059D-4202-8A6E-016CF8038910}" destId="{8A60FEBF-D8E2-423F-BF52-ACFBF5E7FCA7}" srcOrd="10" destOrd="0" presId="urn:microsoft.com/office/officeart/2018/2/layout/IconVerticalSolidList"/>
    <dgm:cxn modelId="{9A6AEDCE-3A9A-4FDB-ABA1-341BC202BE2E}" type="presParOf" srcId="{8A60FEBF-D8E2-423F-BF52-ACFBF5E7FCA7}" destId="{BA1588D6-5CC3-4D81-A541-EFF69CD92F59}" srcOrd="0" destOrd="0" presId="urn:microsoft.com/office/officeart/2018/2/layout/IconVerticalSolidList"/>
    <dgm:cxn modelId="{01B30C7F-E54A-4579-8824-6B7B05FF2054}" type="presParOf" srcId="{8A60FEBF-D8E2-423F-BF52-ACFBF5E7FCA7}" destId="{28451B82-CB0A-4A30-B92F-7F3816A8A2FD}" srcOrd="1" destOrd="0" presId="urn:microsoft.com/office/officeart/2018/2/layout/IconVerticalSolidList"/>
    <dgm:cxn modelId="{67B9D100-C778-4D46-A63D-A4AEB05A6AFA}" type="presParOf" srcId="{8A60FEBF-D8E2-423F-BF52-ACFBF5E7FCA7}" destId="{389E7F2E-C1F3-4938-BB12-4E2962954BCE}" srcOrd="2" destOrd="0" presId="urn:microsoft.com/office/officeart/2018/2/layout/IconVerticalSolidList"/>
    <dgm:cxn modelId="{B2454FD7-D358-4E2F-9A6F-95005BD4B4C8}" type="presParOf" srcId="{8A60FEBF-D8E2-423F-BF52-ACFBF5E7FCA7}" destId="{A43856CF-D879-4CAD-B58E-1A4447A9B2DD}" srcOrd="3" destOrd="0" presId="urn:microsoft.com/office/officeart/2018/2/layout/IconVerticalSolidList"/>
    <dgm:cxn modelId="{443830E2-5F3B-4984-909B-DA6FE3F90D30}" type="presParOf" srcId="{99D04585-059D-4202-8A6E-016CF8038910}" destId="{B311009C-FD58-46C3-867A-038E8A38B7D6}" srcOrd="11" destOrd="0" presId="urn:microsoft.com/office/officeart/2018/2/layout/IconVerticalSolidList"/>
    <dgm:cxn modelId="{94164C6E-9409-43D1-B208-14D21BC5DAE3}" type="presParOf" srcId="{99D04585-059D-4202-8A6E-016CF8038910}" destId="{FD206B68-2BD3-43D8-A317-A8FD3FD5D359}" srcOrd="12" destOrd="0" presId="urn:microsoft.com/office/officeart/2018/2/layout/IconVerticalSolidList"/>
    <dgm:cxn modelId="{581273E1-683F-462F-9329-044B2FCB2415}" type="presParOf" srcId="{FD206B68-2BD3-43D8-A317-A8FD3FD5D359}" destId="{C94DD407-900B-434C-ACF3-9F303EADF049}" srcOrd="0" destOrd="0" presId="urn:microsoft.com/office/officeart/2018/2/layout/IconVerticalSolidList"/>
    <dgm:cxn modelId="{F304690E-7C0E-415F-A4F3-E3BB57D9620A}" type="presParOf" srcId="{FD206B68-2BD3-43D8-A317-A8FD3FD5D359}" destId="{5D94F70E-92DA-4ECC-9645-E55F4A6EDDC3}" srcOrd="1" destOrd="0" presId="urn:microsoft.com/office/officeart/2018/2/layout/IconVerticalSolidList"/>
    <dgm:cxn modelId="{8FAF891E-3529-41F6-9B5A-CD7ADF3DD9E1}" type="presParOf" srcId="{FD206B68-2BD3-43D8-A317-A8FD3FD5D359}" destId="{2438FA4A-700F-4B9E-9013-0F7523639EC0}" srcOrd="2" destOrd="0" presId="urn:microsoft.com/office/officeart/2018/2/layout/IconVerticalSolidList"/>
    <dgm:cxn modelId="{2F9FCDBE-5942-4F5B-9183-C1F667A6B172}" type="presParOf" srcId="{FD206B68-2BD3-43D8-A317-A8FD3FD5D359}" destId="{12F55666-68A5-43B0-8559-825E431B30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BB481-4E02-4A72-93EF-D272E5331584}">
      <dsp:nvSpPr>
        <dsp:cNvPr id="0" name=""/>
        <dsp:cNvSpPr/>
      </dsp:nvSpPr>
      <dsp:spPr>
        <a:xfrm>
          <a:off x="0" y="525"/>
          <a:ext cx="6245265" cy="72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4F6E8F-86BC-4BFF-9E76-1651DC87ADB2}">
      <dsp:nvSpPr>
        <dsp:cNvPr id="0" name=""/>
        <dsp:cNvSpPr/>
      </dsp:nvSpPr>
      <dsp:spPr>
        <a:xfrm>
          <a:off x="218680" y="163180"/>
          <a:ext cx="397601" cy="39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E513BC-6445-4DB5-BF7A-B26E3EFC026A}">
      <dsp:nvSpPr>
        <dsp:cNvPr id="0" name=""/>
        <dsp:cNvSpPr/>
      </dsp:nvSpPr>
      <dsp:spPr>
        <a:xfrm>
          <a:off x="834962" y="525"/>
          <a:ext cx="5410302" cy="72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8" tIns="76508" rIns="76508" bIns="76508" numCol="1" spcCol="1270" anchor="ctr" anchorCtr="0">
          <a:noAutofit/>
        </a:bodyPr>
        <a:lstStyle/>
        <a:p>
          <a:pPr marL="0" lvl="0" indent="0" algn="l" defTabSz="711200">
            <a:lnSpc>
              <a:spcPct val="90000"/>
            </a:lnSpc>
            <a:spcBef>
              <a:spcPct val="0"/>
            </a:spcBef>
            <a:spcAft>
              <a:spcPct val="35000"/>
            </a:spcAft>
            <a:buNone/>
          </a:pPr>
          <a:r>
            <a:rPr lang="en-US" sz="1600" kern="1200" dirty="0"/>
            <a:t>Artist:</a:t>
          </a:r>
        </a:p>
      </dsp:txBody>
      <dsp:txXfrm>
        <a:off x="834962" y="525"/>
        <a:ext cx="5410302" cy="722911"/>
      </dsp:txXfrm>
    </dsp:sp>
    <dsp:sp modelId="{217E2421-F7B2-4F44-9907-1A92D7DBCF55}">
      <dsp:nvSpPr>
        <dsp:cNvPr id="0" name=""/>
        <dsp:cNvSpPr/>
      </dsp:nvSpPr>
      <dsp:spPr>
        <a:xfrm>
          <a:off x="0" y="904164"/>
          <a:ext cx="6245265" cy="72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20AB6A-6C11-45A4-A67B-88C9D1FE62A6}">
      <dsp:nvSpPr>
        <dsp:cNvPr id="0" name=""/>
        <dsp:cNvSpPr/>
      </dsp:nvSpPr>
      <dsp:spPr>
        <a:xfrm>
          <a:off x="218680" y="1066819"/>
          <a:ext cx="397601" cy="39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24259B-6666-4A3A-8ADC-36EA3F2D3DE4}">
      <dsp:nvSpPr>
        <dsp:cNvPr id="0" name=""/>
        <dsp:cNvSpPr/>
      </dsp:nvSpPr>
      <dsp:spPr>
        <a:xfrm>
          <a:off x="834962" y="904164"/>
          <a:ext cx="5410302" cy="72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8" tIns="76508" rIns="76508" bIns="76508" numCol="1" spcCol="1270" anchor="ctr" anchorCtr="0">
          <a:noAutofit/>
        </a:bodyPr>
        <a:lstStyle/>
        <a:p>
          <a:pPr marL="0" lvl="0" indent="0" algn="l" defTabSz="711200">
            <a:lnSpc>
              <a:spcPct val="90000"/>
            </a:lnSpc>
            <a:spcBef>
              <a:spcPct val="0"/>
            </a:spcBef>
            <a:spcAft>
              <a:spcPct val="35000"/>
            </a:spcAft>
            <a:buNone/>
          </a:pPr>
          <a:r>
            <a:rPr lang="en-US" sz="1600" kern="1200" dirty="0"/>
            <a:t>Mark and Mary can now simply create their accounts on MYAD Market. </a:t>
          </a:r>
        </a:p>
      </dsp:txBody>
      <dsp:txXfrm>
        <a:off x="834962" y="904164"/>
        <a:ext cx="5410302" cy="722911"/>
      </dsp:txXfrm>
    </dsp:sp>
    <dsp:sp modelId="{B56D09D9-AA8E-423F-AD49-4B49CB1503EF}">
      <dsp:nvSpPr>
        <dsp:cNvPr id="0" name=""/>
        <dsp:cNvSpPr/>
      </dsp:nvSpPr>
      <dsp:spPr>
        <a:xfrm>
          <a:off x="0" y="1807803"/>
          <a:ext cx="6245265" cy="72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236CD-6A33-465C-8F4D-4D351A75824F}">
      <dsp:nvSpPr>
        <dsp:cNvPr id="0" name=""/>
        <dsp:cNvSpPr/>
      </dsp:nvSpPr>
      <dsp:spPr>
        <a:xfrm>
          <a:off x="218680" y="1970458"/>
          <a:ext cx="397601" cy="39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483B49-817D-4964-A664-5AFDBCB1A001}">
      <dsp:nvSpPr>
        <dsp:cNvPr id="0" name=""/>
        <dsp:cNvSpPr/>
      </dsp:nvSpPr>
      <dsp:spPr>
        <a:xfrm>
          <a:off x="834962" y="1807803"/>
          <a:ext cx="5410302" cy="72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8" tIns="76508" rIns="76508" bIns="76508" numCol="1" spcCol="1270" anchor="ctr" anchorCtr="0">
          <a:noAutofit/>
        </a:bodyPr>
        <a:lstStyle/>
        <a:p>
          <a:pPr marL="0" lvl="0" indent="0" algn="l" defTabSz="711200">
            <a:lnSpc>
              <a:spcPct val="90000"/>
            </a:lnSpc>
            <a:spcBef>
              <a:spcPct val="0"/>
            </a:spcBef>
            <a:spcAft>
              <a:spcPct val="35000"/>
            </a:spcAft>
            <a:buNone/>
          </a:pPr>
          <a:r>
            <a:rPr lang="en-US" sz="1600" kern="1200"/>
            <a:t>Upload artwork details and evidence of authenticity.</a:t>
          </a:r>
        </a:p>
      </dsp:txBody>
      <dsp:txXfrm>
        <a:off x="834962" y="1807803"/>
        <a:ext cx="5410302" cy="722911"/>
      </dsp:txXfrm>
    </dsp:sp>
    <dsp:sp modelId="{E1C8C1E2-4C69-43D5-AC4F-7C63E8BE56AE}">
      <dsp:nvSpPr>
        <dsp:cNvPr id="0" name=""/>
        <dsp:cNvSpPr/>
      </dsp:nvSpPr>
      <dsp:spPr>
        <a:xfrm>
          <a:off x="0" y="2711442"/>
          <a:ext cx="6245265" cy="72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EB162E-33DC-4963-AA7D-3D8A4742A468}">
      <dsp:nvSpPr>
        <dsp:cNvPr id="0" name=""/>
        <dsp:cNvSpPr/>
      </dsp:nvSpPr>
      <dsp:spPr>
        <a:xfrm>
          <a:off x="218680" y="2874097"/>
          <a:ext cx="397601" cy="39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3D0184-345B-42E0-B6CF-4803D8CB430F}">
      <dsp:nvSpPr>
        <dsp:cNvPr id="0" name=""/>
        <dsp:cNvSpPr/>
      </dsp:nvSpPr>
      <dsp:spPr>
        <a:xfrm>
          <a:off x="834962" y="2711442"/>
          <a:ext cx="5410302" cy="72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8" tIns="76508" rIns="76508" bIns="76508" numCol="1" spcCol="1270" anchor="ctr" anchorCtr="0">
          <a:noAutofit/>
        </a:bodyPr>
        <a:lstStyle/>
        <a:p>
          <a:pPr marL="0" lvl="0" indent="0" algn="l" defTabSz="711200">
            <a:lnSpc>
              <a:spcPct val="90000"/>
            </a:lnSpc>
            <a:spcBef>
              <a:spcPct val="0"/>
            </a:spcBef>
            <a:spcAft>
              <a:spcPct val="35000"/>
            </a:spcAft>
            <a:buNone/>
          </a:pPr>
          <a:r>
            <a:rPr lang="en-US" sz="1600" kern="1200" dirty="0"/>
            <a:t>MYAD Market (Auction House):</a:t>
          </a:r>
        </a:p>
      </dsp:txBody>
      <dsp:txXfrm>
        <a:off x="834962" y="2711442"/>
        <a:ext cx="5410302" cy="722911"/>
      </dsp:txXfrm>
    </dsp:sp>
    <dsp:sp modelId="{3C0FAD0B-B7E4-4917-8D88-FA798C3E8AF7}">
      <dsp:nvSpPr>
        <dsp:cNvPr id="0" name=""/>
        <dsp:cNvSpPr/>
      </dsp:nvSpPr>
      <dsp:spPr>
        <a:xfrm>
          <a:off x="0" y="3615082"/>
          <a:ext cx="6245265" cy="72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AD89A-3719-4DDC-8CFD-449F793D35BD}">
      <dsp:nvSpPr>
        <dsp:cNvPr id="0" name=""/>
        <dsp:cNvSpPr/>
      </dsp:nvSpPr>
      <dsp:spPr>
        <a:xfrm>
          <a:off x="218680" y="3777737"/>
          <a:ext cx="397601" cy="39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3F292-19EF-4461-A2D3-CEE50697D9DB}">
      <dsp:nvSpPr>
        <dsp:cNvPr id="0" name=""/>
        <dsp:cNvSpPr/>
      </dsp:nvSpPr>
      <dsp:spPr>
        <a:xfrm>
          <a:off x="834962" y="3615082"/>
          <a:ext cx="5410302" cy="72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8" tIns="76508" rIns="76508" bIns="76508" numCol="1" spcCol="1270" anchor="ctr" anchorCtr="0">
          <a:noAutofit/>
        </a:bodyPr>
        <a:lstStyle/>
        <a:p>
          <a:pPr marL="0" lvl="0" indent="0" algn="l" defTabSz="711200">
            <a:lnSpc>
              <a:spcPct val="90000"/>
            </a:lnSpc>
            <a:spcBef>
              <a:spcPct val="0"/>
            </a:spcBef>
            <a:spcAft>
              <a:spcPct val="35000"/>
            </a:spcAft>
            <a:buNone/>
          </a:pPr>
          <a:r>
            <a:rPr lang="en-US" sz="1600" kern="1200"/>
            <a:t>Create a .json file with artwork details and evidence.</a:t>
          </a:r>
        </a:p>
      </dsp:txBody>
      <dsp:txXfrm>
        <a:off x="834962" y="3615082"/>
        <a:ext cx="5410302" cy="722911"/>
      </dsp:txXfrm>
    </dsp:sp>
    <dsp:sp modelId="{BA1588D6-5CC3-4D81-A541-EFF69CD92F59}">
      <dsp:nvSpPr>
        <dsp:cNvPr id="0" name=""/>
        <dsp:cNvSpPr/>
      </dsp:nvSpPr>
      <dsp:spPr>
        <a:xfrm>
          <a:off x="0" y="4518721"/>
          <a:ext cx="6245265" cy="72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51B82-CB0A-4A30-B92F-7F3816A8A2FD}">
      <dsp:nvSpPr>
        <dsp:cNvPr id="0" name=""/>
        <dsp:cNvSpPr/>
      </dsp:nvSpPr>
      <dsp:spPr>
        <a:xfrm>
          <a:off x="218680" y="4681376"/>
          <a:ext cx="397601" cy="3976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3856CF-D879-4CAD-B58E-1A4447A9B2DD}">
      <dsp:nvSpPr>
        <dsp:cNvPr id="0" name=""/>
        <dsp:cNvSpPr/>
      </dsp:nvSpPr>
      <dsp:spPr>
        <a:xfrm>
          <a:off x="834962" y="4518721"/>
          <a:ext cx="5410302" cy="72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8" tIns="76508" rIns="76508" bIns="76508" numCol="1" spcCol="1270" anchor="ctr" anchorCtr="0">
          <a:noAutofit/>
        </a:bodyPr>
        <a:lstStyle/>
        <a:p>
          <a:pPr marL="0" lvl="0" indent="0" algn="l" defTabSz="711200">
            <a:lnSpc>
              <a:spcPct val="90000"/>
            </a:lnSpc>
            <a:spcBef>
              <a:spcPct val="0"/>
            </a:spcBef>
            <a:spcAft>
              <a:spcPct val="35000"/>
            </a:spcAft>
            <a:buNone/>
          </a:pPr>
          <a:r>
            <a:rPr lang="en-US" sz="1600" kern="1200" dirty="0"/>
            <a:t>Store artwork information on IPFS and generate URI to reduce the gas cost. </a:t>
          </a:r>
        </a:p>
      </dsp:txBody>
      <dsp:txXfrm>
        <a:off x="834962" y="4518721"/>
        <a:ext cx="5410302" cy="722911"/>
      </dsp:txXfrm>
    </dsp:sp>
    <dsp:sp modelId="{C94DD407-900B-434C-ACF3-9F303EADF049}">
      <dsp:nvSpPr>
        <dsp:cNvPr id="0" name=""/>
        <dsp:cNvSpPr/>
      </dsp:nvSpPr>
      <dsp:spPr>
        <a:xfrm>
          <a:off x="0" y="5422360"/>
          <a:ext cx="6245265" cy="7229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4F70E-92DA-4ECC-9645-E55F4A6EDDC3}">
      <dsp:nvSpPr>
        <dsp:cNvPr id="0" name=""/>
        <dsp:cNvSpPr/>
      </dsp:nvSpPr>
      <dsp:spPr>
        <a:xfrm>
          <a:off x="218680" y="5585015"/>
          <a:ext cx="397601" cy="3976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55666-68A5-43B0-8559-825E431B3037}">
      <dsp:nvSpPr>
        <dsp:cNvPr id="0" name=""/>
        <dsp:cNvSpPr/>
      </dsp:nvSpPr>
      <dsp:spPr>
        <a:xfrm>
          <a:off x="834962" y="5422360"/>
          <a:ext cx="5410302" cy="722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8" tIns="76508" rIns="76508" bIns="76508" numCol="1" spcCol="1270" anchor="ctr" anchorCtr="0">
          <a:noAutofit/>
        </a:bodyPr>
        <a:lstStyle/>
        <a:p>
          <a:pPr marL="0" lvl="0" indent="0" algn="l" defTabSz="711200">
            <a:lnSpc>
              <a:spcPct val="90000"/>
            </a:lnSpc>
            <a:spcBef>
              <a:spcPct val="0"/>
            </a:spcBef>
            <a:spcAft>
              <a:spcPct val="35000"/>
            </a:spcAft>
            <a:buNone/>
          </a:pPr>
          <a:r>
            <a:rPr lang="en-US" sz="1600" kern="1200" dirty="0"/>
            <a:t>Use URI to create artwork token.</a:t>
          </a:r>
        </a:p>
      </dsp:txBody>
      <dsp:txXfrm>
        <a:off x="834962" y="5422360"/>
        <a:ext cx="5410302" cy="7229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745DBD-5645-0047-8295-5C74F6E3F735}" type="datetimeFigureOut">
              <a:rPr lang="en-US" smtClean="0"/>
              <a:t>7/10/21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B1D710-C41F-AB49-85DD-1ED6573B4B94}" type="slidenum">
              <a:rPr lang="en-US" smtClean="0"/>
              <a:t>‹#›</a:t>
            </a:fld>
            <a:endParaRPr lang="en-US"/>
          </a:p>
        </p:txBody>
      </p:sp>
    </p:spTree>
    <p:extLst>
      <p:ext uri="{BB962C8B-B14F-4D97-AF65-F5344CB8AC3E}">
        <p14:creationId xmlns:p14="http://schemas.microsoft.com/office/powerpoint/2010/main" val="155554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5</a:t>
            </a:fld>
            <a:endParaRPr lang="en-US"/>
          </a:p>
        </p:txBody>
      </p:sp>
    </p:spTree>
    <p:extLst>
      <p:ext uri="{BB962C8B-B14F-4D97-AF65-F5344CB8AC3E}">
        <p14:creationId xmlns:p14="http://schemas.microsoft.com/office/powerpoint/2010/main" val="3113737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Remember Tom? The high bidder for artwork 2?</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Tom received his art but he was not satisfied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means he will be returning the art to the artist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Luckily we have procedures in place for unsatisfied customers and everything will be recorded on our marketplace blockchain</a:t>
            </a:r>
          </a:p>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16</a:t>
            </a:fld>
            <a:endParaRPr lang="en-US"/>
          </a:p>
        </p:txBody>
      </p:sp>
    </p:spTree>
    <p:extLst>
      <p:ext uri="{BB962C8B-B14F-4D97-AF65-F5344CB8AC3E}">
        <p14:creationId xmlns:p14="http://schemas.microsoft.com/office/powerpoint/2010/main" val="1560956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Here we can see that Harry is now the owner of token 1 but the auction house is still the owner of token 2</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then verify that Tom was the high bidder for artwork 2 and that the auction is still open </a:t>
            </a:r>
            <a:r>
              <a:rPr lang="en-US" sz="1200" kern="1200" dirty="0" err="1">
                <a:solidFill>
                  <a:schemeClr val="tx1"/>
                </a:solidFill>
                <a:effectLst/>
                <a:latin typeface="+mn-lt"/>
                <a:ea typeface="+mn-ea"/>
                <a:cs typeface="+mn-cs"/>
              </a:rPr>
              <a:t>bc</a:t>
            </a:r>
            <a:r>
              <a:rPr lang="en-US" sz="1200" kern="1200" dirty="0">
                <a:solidFill>
                  <a:schemeClr val="tx1"/>
                </a:solidFill>
                <a:effectLst/>
                <a:latin typeface="+mn-lt"/>
                <a:ea typeface="+mn-ea"/>
                <a:cs typeface="+mn-cs"/>
              </a:rPr>
              <a:t> he has not yet reported back as satisfied or unsatisfied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Then, Tom (Account 2 E91D) initiates an art return and stores the shipping info associated with token 2 with a URI on the blockchain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He then reports back to the auction house as unsatisfied</a:t>
            </a:r>
          </a:p>
          <a:p>
            <a:pPr lvl="0"/>
            <a:r>
              <a:rPr lang="en-US" sz="1200" kern="1200" dirty="0">
                <a:solidFill>
                  <a:schemeClr val="tx1"/>
                </a:solidFill>
                <a:effectLst/>
                <a:latin typeface="+mn-lt"/>
                <a:ea typeface="+mn-ea"/>
                <a:cs typeface="+mn-cs"/>
              </a:rPr>
              <a:t>T</a:t>
            </a:r>
          </a:p>
          <a:p>
            <a:pPr lvl="0"/>
            <a:r>
              <a:rPr lang="en-US" sz="1200" kern="1200" dirty="0">
                <a:solidFill>
                  <a:schemeClr val="tx1"/>
                </a:solidFill>
                <a:effectLst/>
                <a:latin typeface="+mn-lt"/>
                <a:ea typeface="+mn-ea"/>
                <a:cs typeface="+mn-cs"/>
              </a:rPr>
              <a:t>he auction house then transfers his high bid back to his wallet and creates a new auction with the same token ID where other users can place new bids</a:t>
            </a:r>
          </a:p>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17</a:t>
            </a:fld>
            <a:endParaRPr lang="en-US"/>
          </a:p>
        </p:txBody>
      </p:sp>
    </p:spTree>
    <p:extLst>
      <p:ext uri="{BB962C8B-B14F-4D97-AF65-F5344CB8AC3E}">
        <p14:creationId xmlns:p14="http://schemas.microsoft.com/office/powerpoint/2010/main" val="1890562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20</a:t>
            </a:fld>
            <a:endParaRPr lang="en-US"/>
          </a:p>
        </p:txBody>
      </p:sp>
    </p:spTree>
    <p:extLst>
      <p:ext uri="{BB962C8B-B14F-4D97-AF65-F5344CB8AC3E}">
        <p14:creationId xmlns:p14="http://schemas.microsoft.com/office/powerpoint/2010/main" val="3650938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6</a:t>
            </a:fld>
            <a:endParaRPr lang="en-US"/>
          </a:p>
        </p:txBody>
      </p:sp>
    </p:spTree>
    <p:extLst>
      <p:ext uri="{BB962C8B-B14F-4D97-AF65-F5344CB8AC3E}">
        <p14:creationId xmlns:p14="http://schemas.microsoft.com/office/powerpoint/2010/main" val="3317078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7</a:t>
            </a:fld>
            <a:endParaRPr lang="en-US"/>
          </a:p>
        </p:txBody>
      </p:sp>
    </p:spTree>
    <p:extLst>
      <p:ext uri="{BB962C8B-B14F-4D97-AF65-F5344CB8AC3E}">
        <p14:creationId xmlns:p14="http://schemas.microsoft.com/office/powerpoint/2010/main" val="170067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8</a:t>
            </a:fld>
            <a:endParaRPr lang="en-US"/>
          </a:p>
        </p:txBody>
      </p:sp>
    </p:spTree>
    <p:extLst>
      <p:ext uri="{BB962C8B-B14F-4D97-AF65-F5344CB8AC3E}">
        <p14:creationId xmlns:p14="http://schemas.microsoft.com/office/powerpoint/2010/main" val="67600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10</a:t>
            </a:fld>
            <a:endParaRPr lang="en-US"/>
          </a:p>
        </p:txBody>
      </p:sp>
    </p:spTree>
    <p:extLst>
      <p:ext uri="{BB962C8B-B14F-4D97-AF65-F5344CB8AC3E}">
        <p14:creationId xmlns:p14="http://schemas.microsoft.com/office/powerpoint/2010/main" val="834990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After bidding is closed, the next step is to ship the artwork to the highest bidder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our case, this is Harry</a:t>
            </a:r>
          </a:p>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12</a:t>
            </a:fld>
            <a:endParaRPr lang="en-US"/>
          </a:p>
        </p:txBody>
      </p:sp>
    </p:spTree>
    <p:extLst>
      <p:ext uri="{BB962C8B-B14F-4D97-AF65-F5344CB8AC3E}">
        <p14:creationId xmlns:p14="http://schemas.microsoft.com/office/powerpoint/2010/main" val="187241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we verify the artist address associated with token ID 1</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Because </a:t>
            </a:r>
            <a:r>
              <a:rPr lang="en-US" sz="1200" kern="1200" dirty="0" err="1">
                <a:solidFill>
                  <a:schemeClr val="tx1"/>
                </a:solidFill>
                <a:effectLst/>
                <a:latin typeface="+mn-lt"/>
                <a:ea typeface="+mn-ea"/>
                <a:cs typeface="+mn-cs"/>
              </a:rPr>
              <a:t>Myad</a:t>
            </a:r>
            <a:r>
              <a:rPr lang="en-US" sz="1200" kern="1200" dirty="0">
                <a:solidFill>
                  <a:schemeClr val="tx1"/>
                </a:solidFill>
                <a:effectLst/>
                <a:latin typeface="+mn-lt"/>
                <a:ea typeface="+mn-ea"/>
                <a:cs typeface="+mn-cs"/>
              </a:rPr>
              <a:t> Market is a digital auction house, the artist must ship the art directly to the highest bidder so we switch to the artist’s address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order to maintain transparency and visibility on the blockchain as well as traceability of the artwork itself, the artist must input the shipping information, which is then stored with a URI on the blockchain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So, as the artist (Account 5 CBE9), we input the shipping URI and associate it with token ID 1</a:t>
            </a:r>
          </a:p>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13</a:t>
            </a:fld>
            <a:endParaRPr lang="en-US"/>
          </a:p>
        </p:txBody>
      </p:sp>
    </p:spTree>
    <p:extLst>
      <p:ext uri="{BB962C8B-B14F-4D97-AF65-F5344CB8AC3E}">
        <p14:creationId xmlns:p14="http://schemas.microsoft.com/office/powerpoint/2010/main" val="3996936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 artwork arrives safely at Harry’s shipping address and he is very pleased with his purchase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means a couple things happen on the marketplace, all of which are saved on the blockchain</a:t>
            </a:r>
          </a:p>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14</a:t>
            </a:fld>
            <a:endParaRPr lang="en-US"/>
          </a:p>
        </p:txBody>
      </p:sp>
    </p:spTree>
    <p:extLst>
      <p:ext uri="{BB962C8B-B14F-4D97-AF65-F5344CB8AC3E}">
        <p14:creationId xmlns:p14="http://schemas.microsoft.com/office/powerpoint/2010/main" val="2458294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First, we verify again that Harry was in fact the high bidder of token 1</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Since the auction house is never in possession of the artwork, we must rely on the buyer to verify the authenticity of the artwork. The auction house holds the token in escrow until the authenticity is verified via customer satisfaction</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this case, Harry approves and therefore the artwork is deemed authentic. Harry (Account 3 ending in 07fF) then reports back as satisfied (“True”) to the auction house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Upon verification that the buyer is satisfied, the auction house can release the token from escrow and transfer it to Harry, which he can then use as proof of ownership. </a:t>
            </a:r>
          </a:p>
          <a:p>
            <a:pPr lvl="0"/>
            <a:r>
              <a:rPr lang="en-US" sz="1200" kern="1200" dirty="0">
                <a:solidFill>
                  <a:schemeClr val="tx1"/>
                </a:solidFill>
                <a:effectLst/>
                <a:latin typeface="+mn-lt"/>
                <a:ea typeface="+mn-ea"/>
                <a:cs typeface="+mn-cs"/>
              </a:rPr>
              <a:t>Only the auction house can transfer tokens.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When the token is transferred, the auction is finalized and the funds are transferred to the artist, minus a 3% commission fee which is transferred to the auction house</a:t>
            </a:r>
          </a:p>
          <a:p>
            <a:endParaRPr lang="en-US" dirty="0"/>
          </a:p>
        </p:txBody>
      </p:sp>
      <p:sp>
        <p:nvSpPr>
          <p:cNvPr id="4" name="Slide Number Placeholder 3"/>
          <p:cNvSpPr>
            <a:spLocks noGrp="1"/>
          </p:cNvSpPr>
          <p:nvPr>
            <p:ph type="sldNum" sz="quarter" idx="5"/>
          </p:nvPr>
        </p:nvSpPr>
        <p:spPr/>
        <p:txBody>
          <a:bodyPr/>
          <a:lstStyle/>
          <a:p>
            <a:fld id="{53B1D710-C41F-AB49-85DD-1ED6573B4B94}" type="slidenum">
              <a:rPr lang="en-US" smtClean="0"/>
              <a:t>15</a:t>
            </a:fld>
            <a:endParaRPr lang="en-US"/>
          </a:p>
        </p:txBody>
      </p:sp>
    </p:spTree>
    <p:extLst>
      <p:ext uri="{BB962C8B-B14F-4D97-AF65-F5344CB8AC3E}">
        <p14:creationId xmlns:p14="http://schemas.microsoft.com/office/powerpoint/2010/main" val="3828217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ADE6-861F-8E43-B150-C55F186018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260A72-5DE8-B04B-AAA9-2D2E4CB24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3D99EB-AE8A-D440-8655-AECBB3BFF820}"/>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5" name="Footer Placeholder 4">
            <a:extLst>
              <a:ext uri="{FF2B5EF4-FFF2-40B4-BE49-F238E27FC236}">
                <a16:creationId xmlns:a16="http://schemas.microsoft.com/office/drawing/2014/main" id="{7BF61A84-D8D9-DF41-B1AD-8160ECFC5C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ED25B-250B-7E48-928B-05055AE8C2BE}"/>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1032597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C9CA-3FC0-9B4A-A77D-A526359BFD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617610-856B-5847-9957-5F3FB141A6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22900-2A2E-7545-8B48-75EEB735E86F}"/>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5" name="Footer Placeholder 4">
            <a:extLst>
              <a:ext uri="{FF2B5EF4-FFF2-40B4-BE49-F238E27FC236}">
                <a16:creationId xmlns:a16="http://schemas.microsoft.com/office/drawing/2014/main" id="{AE094035-FF7C-7C4B-9BEB-240353F98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5EE3D-FCAC-314F-86FE-90477DB1FFF4}"/>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280554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B24579-B55B-BC4B-8ED2-B0252AF2AD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F4553F-49DC-9A41-AAF0-001188FAC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5F3B6A-AB9B-6E46-A80F-9A27FBB36592}"/>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5" name="Footer Placeholder 4">
            <a:extLst>
              <a:ext uri="{FF2B5EF4-FFF2-40B4-BE49-F238E27FC236}">
                <a16:creationId xmlns:a16="http://schemas.microsoft.com/office/drawing/2014/main" id="{2AC56127-0198-C348-A6B5-B81CE4B78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9519F-BEF5-454E-9FA1-E4E8D70D27E2}"/>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3369767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A4FC-263E-D041-AFDE-333916356C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668183-9BC6-1646-88ED-2AD521C52D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E8069C-51D4-9247-BBFB-D552D1765711}"/>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5" name="Footer Placeholder 4">
            <a:extLst>
              <a:ext uri="{FF2B5EF4-FFF2-40B4-BE49-F238E27FC236}">
                <a16:creationId xmlns:a16="http://schemas.microsoft.com/office/drawing/2014/main" id="{D2D22ADB-4D51-F347-97DE-6D860B1AF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1EDA8-A22C-A642-B584-651E31F17309}"/>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3339138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C935-238D-8D42-95BE-9EA172631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3FE680-E6BB-6B46-8D57-6C1B83FABA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1EB0CE-E23E-C84B-B5B4-29FBE410EAC1}"/>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5" name="Footer Placeholder 4">
            <a:extLst>
              <a:ext uri="{FF2B5EF4-FFF2-40B4-BE49-F238E27FC236}">
                <a16:creationId xmlns:a16="http://schemas.microsoft.com/office/drawing/2014/main" id="{24AE0AE5-EC15-444C-AF7E-7FC13C012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8494B7-B8E9-D841-82E8-B7A5A2A49300}"/>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173130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4D0B-3AAC-8043-AC44-9F787359A4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A46A9-377E-3E48-85F8-3DDF1BB659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9658A4-C671-C34B-A5C3-75563F26A9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8D6521-5B15-F34D-BEDE-9ECC2569E5BC}"/>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6" name="Footer Placeholder 5">
            <a:extLst>
              <a:ext uri="{FF2B5EF4-FFF2-40B4-BE49-F238E27FC236}">
                <a16:creationId xmlns:a16="http://schemas.microsoft.com/office/drawing/2014/main" id="{A13BC256-66B6-E140-AEA5-C5B53E722B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A2885-C664-7248-8E29-68F3645E627A}"/>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624075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F9B62-8D87-2B40-B8B1-E841BEF04C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CFBD32-883B-4B49-AE0C-1375FE7E9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AB688-22A9-6B48-97B7-F3D9F0C8B0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BA8261-CB63-4A4C-9AF6-79FD4D61B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0D0F4C-092E-5945-92D0-4C7352858F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EEF32F-63EF-C34F-8992-C2CBB69BFB4F}"/>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8" name="Footer Placeholder 7">
            <a:extLst>
              <a:ext uri="{FF2B5EF4-FFF2-40B4-BE49-F238E27FC236}">
                <a16:creationId xmlns:a16="http://schemas.microsoft.com/office/drawing/2014/main" id="{158C576B-3D27-9D46-9E9D-7835E1FDF8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26274D-A3E0-8443-9A9C-E86ABFBD2E12}"/>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2691769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44B7-E230-4940-86A2-5D910C4BE4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136F08-46AA-F142-BE6B-6013ACC8604C}"/>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4" name="Footer Placeholder 3">
            <a:extLst>
              <a:ext uri="{FF2B5EF4-FFF2-40B4-BE49-F238E27FC236}">
                <a16:creationId xmlns:a16="http://schemas.microsoft.com/office/drawing/2014/main" id="{7C16D410-8963-9942-B5B6-86BC6AAF89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CAF28C-B1E7-704C-AE30-3954A29B2C8E}"/>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313772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5646E5-58AF-5446-B614-2BC2FCBACA79}"/>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3" name="Footer Placeholder 2">
            <a:extLst>
              <a:ext uri="{FF2B5EF4-FFF2-40B4-BE49-F238E27FC236}">
                <a16:creationId xmlns:a16="http://schemas.microsoft.com/office/drawing/2014/main" id="{0230D39F-0FF7-9340-B678-AC3B9CA81A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411DAF-C0C7-D142-B1CB-0F550A14E640}"/>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3377516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4602-D630-4441-8A94-E7E247DE28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8C7541-3211-3E42-B679-FDD98F5A0F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328951-C01D-B941-9289-1E35EBF5D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BC42E0-2BDD-E24B-8C76-4F397C508233}"/>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6" name="Footer Placeholder 5">
            <a:extLst>
              <a:ext uri="{FF2B5EF4-FFF2-40B4-BE49-F238E27FC236}">
                <a16:creationId xmlns:a16="http://schemas.microsoft.com/office/drawing/2014/main" id="{2DAEF8FD-F643-C844-B675-CF0280D28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D07529-A9D5-4940-8E7D-A55E40162214}"/>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3508182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C6EA-C7C9-984E-8529-E01B47D4D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831F79-2F59-B74E-9E1D-8BBA9FDF4A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9213B9-B6F1-E146-9FCB-F749096182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CD7D76-B7D0-9746-A2E4-AEDDA9BFA183}"/>
              </a:ext>
            </a:extLst>
          </p:cNvPr>
          <p:cNvSpPr>
            <a:spLocks noGrp="1"/>
          </p:cNvSpPr>
          <p:nvPr>
            <p:ph type="dt" sz="half" idx="10"/>
          </p:nvPr>
        </p:nvSpPr>
        <p:spPr/>
        <p:txBody>
          <a:bodyPr/>
          <a:lstStyle/>
          <a:p>
            <a:fld id="{563FBF00-2E33-A940-8535-0CB8D08FC39C}" type="datetimeFigureOut">
              <a:rPr lang="en-US" smtClean="0"/>
              <a:t>7/10/21</a:t>
            </a:fld>
            <a:endParaRPr lang="en-US"/>
          </a:p>
        </p:txBody>
      </p:sp>
      <p:sp>
        <p:nvSpPr>
          <p:cNvPr id="6" name="Footer Placeholder 5">
            <a:extLst>
              <a:ext uri="{FF2B5EF4-FFF2-40B4-BE49-F238E27FC236}">
                <a16:creationId xmlns:a16="http://schemas.microsoft.com/office/drawing/2014/main" id="{A79180C3-99AC-6F43-A1EA-83BD76620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46C05-3C32-1D4F-B839-63C4E6B2B4D1}"/>
              </a:ext>
            </a:extLst>
          </p:cNvPr>
          <p:cNvSpPr>
            <a:spLocks noGrp="1"/>
          </p:cNvSpPr>
          <p:nvPr>
            <p:ph type="sldNum" sz="quarter" idx="12"/>
          </p:nvPr>
        </p:nvSpPr>
        <p:spPr/>
        <p:txBody>
          <a:bodyPr/>
          <a:lstStyle/>
          <a:p>
            <a:fld id="{94B95766-1524-2647-BF5A-2FCD06F4D173}" type="slidenum">
              <a:rPr lang="en-US" smtClean="0"/>
              <a:t>‹#›</a:t>
            </a:fld>
            <a:endParaRPr lang="en-US"/>
          </a:p>
        </p:txBody>
      </p:sp>
    </p:spTree>
    <p:extLst>
      <p:ext uri="{BB962C8B-B14F-4D97-AF65-F5344CB8AC3E}">
        <p14:creationId xmlns:p14="http://schemas.microsoft.com/office/powerpoint/2010/main" val="1627708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4E41D4-E1BF-9B45-9CA0-ABC1B3820E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23D9A6-F6A2-4140-914F-69488961E5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D5224-3613-C64C-BAF4-F3A725D255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3FBF00-2E33-A940-8535-0CB8D08FC39C}" type="datetimeFigureOut">
              <a:rPr lang="en-US" smtClean="0"/>
              <a:t>7/10/21</a:t>
            </a:fld>
            <a:endParaRPr lang="en-US"/>
          </a:p>
        </p:txBody>
      </p:sp>
      <p:sp>
        <p:nvSpPr>
          <p:cNvPr id="5" name="Footer Placeholder 4">
            <a:extLst>
              <a:ext uri="{FF2B5EF4-FFF2-40B4-BE49-F238E27FC236}">
                <a16:creationId xmlns:a16="http://schemas.microsoft.com/office/drawing/2014/main" id="{7138C116-3E74-2343-A7F7-92080F5415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6842CC-DFE2-3C40-96E0-ABCFAF7856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B95766-1524-2647-BF5A-2FCD06F4D173}" type="slidenum">
              <a:rPr lang="en-US" smtClean="0"/>
              <a:t>‹#›</a:t>
            </a:fld>
            <a:endParaRPr lang="en-US"/>
          </a:p>
        </p:txBody>
      </p:sp>
    </p:spTree>
    <p:extLst>
      <p:ext uri="{BB962C8B-B14F-4D97-AF65-F5344CB8AC3E}">
        <p14:creationId xmlns:p14="http://schemas.microsoft.com/office/powerpoint/2010/main" val="3815231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EAECFD-B396-4448-B92D-E89DC2D76984}"/>
              </a:ext>
            </a:extLst>
          </p:cNvPr>
          <p:cNvSpPr>
            <a:spLocks noGrp="1"/>
          </p:cNvSpPr>
          <p:nvPr>
            <p:ph type="ctrTitle"/>
          </p:nvPr>
        </p:nvSpPr>
        <p:spPr>
          <a:xfrm>
            <a:off x="982639" y="1012536"/>
            <a:ext cx="4756162" cy="3163224"/>
          </a:xfrm>
        </p:spPr>
        <p:txBody>
          <a:bodyPr anchor="t">
            <a:normAutofit/>
          </a:bodyPr>
          <a:lstStyle/>
          <a:p>
            <a:pPr algn="l"/>
            <a:r>
              <a:rPr lang="en-US" sz="4800" dirty="0"/>
              <a:t>Northwestern University  </a:t>
            </a:r>
            <a:br>
              <a:rPr lang="en-US" sz="4800" dirty="0"/>
            </a:br>
            <a:r>
              <a:rPr lang="en-US" sz="4800" dirty="0"/>
              <a:t>Fintech – Project 3</a:t>
            </a:r>
          </a:p>
        </p:txBody>
      </p:sp>
      <p:sp>
        <p:nvSpPr>
          <p:cNvPr id="3" name="Subtitle 2">
            <a:extLst>
              <a:ext uri="{FF2B5EF4-FFF2-40B4-BE49-F238E27FC236}">
                <a16:creationId xmlns:a16="http://schemas.microsoft.com/office/drawing/2014/main" id="{59B15687-0910-0744-897D-60BF2B083F5D}"/>
              </a:ext>
            </a:extLst>
          </p:cNvPr>
          <p:cNvSpPr>
            <a:spLocks noGrp="1"/>
          </p:cNvSpPr>
          <p:nvPr>
            <p:ph type="subTitle" idx="1"/>
          </p:nvPr>
        </p:nvSpPr>
        <p:spPr>
          <a:xfrm>
            <a:off x="982638" y="4389120"/>
            <a:ext cx="4408228" cy="1192815"/>
          </a:xfrm>
        </p:spPr>
        <p:txBody>
          <a:bodyPr anchor="b">
            <a:normAutofit/>
          </a:bodyPr>
          <a:lstStyle/>
          <a:p>
            <a:pPr algn="l"/>
            <a:r>
              <a:rPr lang="en-US" dirty="0"/>
              <a:t>By: Drew Marnell, </a:t>
            </a:r>
            <a:r>
              <a:rPr lang="en-US" dirty="0" err="1"/>
              <a:t>Apexa</a:t>
            </a:r>
            <a:r>
              <a:rPr lang="en-US" dirty="0"/>
              <a:t> Patel, Yoko Yamamoto, Matt </a:t>
            </a:r>
            <a:r>
              <a:rPr lang="en-US" dirty="0" err="1"/>
              <a:t>Epler</a:t>
            </a:r>
            <a:endParaRPr lang="en-US" dirty="0"/>
          </a:p>
          <a:p>
            <a:pPr algn="l"/>
            <a:endParaRPr lang="en-US" dirty="0"/>
          </a:p>
        </p:txBody>
      </p:sp>
      <p:sp>
        <p:nvSpPr>
          <p:cNvPr id="33" name="Rectangle 32">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 company name&#10;&#10;Description automatically generated">
            <a:extLst>
              <a:ext uri="{FF2B5EF4-FFF2-40B4-BE49-F238E27FC236}">
                <a16:creationId xmlns:a16="http://schemas.microsoft.com/office/drawing/2014/main" id="{4C1E8DAC-725E-A347-B4F6-1BE386E131BC}"/>
              </a:ext>
            </a:extLst>
          </p:cNvPr>
          <p:cNvPicPr>
            <a:picLocks noChangeAspect="1"/>
          </p:cNvPicPr>
          <p:nvPr/>
        </p:nvPicPr>
        <p:blipFill rotWithShape="1">
          <a:blip r:embed="rId2"/>
          <a:srcRect r="-3" b="-3"/>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59595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E70A-21A5-464F-8023-E26CE763158E}"/>
              </a:ext>
            </a:extLst>
          </p:cNvPr>
          <p:cNvSpPr>
            <a:spLocks noGrp="1"/>
          </p:cNvSpPr>
          <p:nvPr>
            <p:ph type="title"/>
          </p:nvPr>
        </p:nvSpPr>
        <p:spPr/>
        <p:txBody>
          <a:bodyPr>
            <a:normAutofit/>
          </a:bodyPr>
          <a:lstStyle/>
          <a:p>
            <a:r>
              <a:rPr lang="en-US" dirty="0"/>
              <a:t>Placing Bids</a:t>
            </a:r>
            <a:br>
              <a:rPr lang="en-US" dirty="0"/>
            </a:br>
            <a:r>
              <a:rPr lang="en-US" sz="2400" dirty="0"/>
              <a:t>We have two bidders willing to buy the art on MYAD Market</a:t>
            </a:r>
            <a:endParaRPr lang="en-US" dirty="0"/>
          </a:p>
        </p:txBody>
      </p:sp>
      <p:sp>
        <p:nvSpPr>
          <p:cNvPr id="5" name="Text Placeholder 4">
            <a:extLst>
              <a:ext uri="{FF2B5EF4-FFF2-40B4-BE49-F238E27FC236}">
                <a16:creationId xmlns:a16="http://schemas.microsoft.com/office/drawing/2014/main" id="{DE3B09F2-33DA-8740-9F15-1CB5625F46BB}"/>
              </a:ext>
            </a:extLst>
          </p:cNvPr>
          <p:cNvSpPr>
            <a:spLocks noGrp="1"/>
          </p:cNvSpPr>
          <p:nvPr>
            <p:ph type="body" idx="1"/>
          </p:nvPr>
        </p:nvSpPr>
        <p:spPr>
          <a:xfrm>
            <a:off x="839788" y="1947553"/>
            <a:ext cx="10180513" cy="823912"/>
          </a:xfrm>
        </p:spPr>
        <p:txBody>
          <a:bodyPr>
            <a:normAutofit lnSpcReduction="10000"/>
          </a:bodyPr>
          <a:lstStyle/>
          <a:p>
            <a:r>
              <a:rPr lang="en-US" dirty="0"/>
              <a:t>Tom (Account 2) : wallet address ending  E91d</a:t>
            </a:r>
          </a:p>
          <a:p>
            <a:r>
              <a:rPr lang="en-US" dirty="0"/>
              <a:t>Harry (Account 3): wallet address ending 07fF</a:t>
            </a:r>
          </a:p>
        </p:txBody>
      </p:sp>
      <p:sp>
        <p:nvSpPr>
          <p:cNvPr id="3" name="Content Placeholder 2">
            <a:extLst>
              <a:ext uri="{FF2B5EF4-FFF2-40B4-BE49-F238E27FC236}">
                <a16:creationId xmlns:a16="http://schemas.microsoft.com/office/drawing/2014/main" id="{7D9BB503-46F7-4E4A-8203-DDB1F358AD43}"/>
              </a:ext>
            </a:extLst>
          </p:cNvPr>
          <p:cNvSpPr>
            <a:spLocks noGrp="1"/>
          </p:cNvSpPr>
          <p:nvPr>
            <p:ph sz="half" idx="2"/>
          </p:nvPr>
        </p:nvSpPr>
        <p:spPr/>
        <p:txBody>
          <a:bodyPr anchor="t">
            <a:normAutofit/>
          </a:bodyPr>
          <a:lstStyle/>
          <a:p>
            <a:pPr marL="0" indent="0">
              <a:buNone/>
            </a:pPr>
            <a:endParaRPr lang="en-US" b="1" dirty="0"/>
          </a:p>
          <a:p>
            <a:pPr marL="0" indent="0">
              <a:buNone/>
            </a:pPr>
            <a:endParaRPr lang="en-US" b="1" dirty="0"/>
          </a:p>
          <a:p>
            <a:pPr marL="0" indent="0">
              <a:buNone/>
            </a:pPr>
            <a:endParaRPr lang="en-US" b="1" dirty="0"/>
          </a:p>
          <a:p>
            <a:pPr>
              <a:buFont typeface="Wingdings" pitchFamily="2" charset="2"/>
              <a:buChar char="Ø"/>
            </a:pPr>
            <a:r>
              <a:rPr lang="en-US" b="1" dirty="0"/>
              <a:t>Art – Token (1)</a:t>
            </a:r>
          </a:p>
          <a:p>
            <a:pPr marL="0" indent="0">
              <a:buNone/>
            </a:pPr>
            <a:r>
              <a:rPr lang="en-US" sz="2400" i="1" dirty="0"/>
              <a:t>Tom - Bid value – 1 ETH</a:t>
            </a:r>
          </a:p>
          <a:p>
            <a:pPr marL="0" indent="0">
              <a:buNone/>
            </a:pPr>
            <a:r>
              <a:rPr lang="en-US" sz="2400" i="1" dirty="0"/>
              <a:t>Harry - Bid value– 2 ETH</a:t>
            </a:r>
          </a:p>
          <a:p>
            <a:pPr marL="0" indent="0">
              <a:buNone/>
            </a:pPr>
            <a:r>
              <a:rPr lang="en-US" sz="2400" i="1" dirty="0"/>
              <a:t>Tom - Bid Value – 3 ETH</a:t>
            </a:r>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0B1DB91A-9E30-C24A-87D8-07721E861E28}"/>
              </a:ext>
            </a:extLst>
          </p:cNvPr>
          <p:cNvSpPr>
            <a:spLocks noGrp="1"/>
          </p:cNvSpPr>
          <p:nvPr>
            <p:ph sz="quarter" idx="4"/>
          </p:nvPr>
        </p:nvSpPr>
        <p:spPr/>
        <p:txBody>
          <a:bodyPr anchor="t">
            <a:normAutofit/>
          </a:bodyPr>
          <a:lstStyle/>
          <a:p>
            <a:pPr marL="0" indent="0">
              <a:buNone/>
            </a:pPr>
            <a:endParaRPr lang="en-US" dirty="0"/>
          </a:p>
          <a:p>
            <a:pPr marL="0" indent="0">
              <a:buNone/>
            </a:pPr>
            <a:endParaRPr lang="en-US" dirty="0"/>
          </a:p>
          <a:p>
            <a:pPr marL="0" indent="0">
              <a:buNone/>
            </a:pPr>
            <a:endParaRPr lang="en-US" b="1" dirty="0"/>
          </a:p>
          <a:p>
            <a:pPr>
              <a:buFont typeface="Wingdings" pitchFamily="2" charset="2"/>
              <a:buChar char="Ø"/>
            </a:pPr>
            <a:r>
              <a:rPr lang="en-US" b="1" dirty="0"/>
              <a:t>Art - Token (2)</a:t>
            </a:r>
          </a:p>
          <a:p>
            <a:pPr marL="0" indent="0">
              <a:buNone/>
            </a:pPr>
            <a:r>
              <a:rPr lang="en-US" sz="2400" i="1" dirty="0"/>
              <a:t>Tom - Bid Value – 1 ETH</a:t>
            </a:r>
          </a:p>
          <a:p>
            <a:pPr marL="0" indent="0">
              <a:buNone/>
            </a:pPr>
            <a:endParaRPr lang="en-US" sz="2400" i="1" dirty="0"/>
          </a:p>
          <a:p>
            <a:pPr marL="0" indent="0">
              <a:buNone/>
            </a:pPr>
            <a:endParaRPr lang="en-US" dirty="0"/>
          </a:p>
        </p:txBody>
      </p:sp>
      <p:pic>
        <p:nvPicPr>
          <p:cNvPr id="8" name="Picture 7" descr="A picture containing text, toy, vector graphics&#10;&#10;Description automatically generated">
            <a:extLst>
              <a:ext uri="{FF2B5EF4-FFF2-40B4-BE49-F238E27FC236}">
                <a16:creationId xmlns:a16="http://schemas.microsoft.com/office/drawing/2014/main" id="{3306A88E-EA9D-6249-933D-751DC2EDF0C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000" l="4000" r="95375">
                        <a14:foregroundMark x1="25375" y1="12667" x2="34000" y2="29000"/>
                        <a14:foregroundMark x1="34000" y1="29000" x2="22750" y2="17833"/>
                        <a14:foregroundMark x1="22750" y1="17833" x2="23750" y2="17333"/>
                        <a14:foregroundMark x1="15250" y1="31000" x2="18875" y2="29000"/>
                        <a14:foregroundMark x1="18125" y1="27333" x2="18500" y2="28333"/>
                        <a14:foregroundMark x1="58625" y1="67333" x2="60625" y2="74667"/>
                        <a14:foregroundMark x1="74000" y1="71000" x2="71375" y2="73167"/>
                        <a14:foregroundMark x1="89500" y1="63667" x2="93375" y2="71000"/>
                        <a14:foregroundMark x1="74000" y1="83167" x2="73375" y2="91000"/>
                        <a14:foregroundMark x1="90750" y1="80500" x2="95375" y2="95833"/>
                        <a14:foregroundMark x1="54625" y1="84667" x2="52625" y2="99000"/>
                        <a14:foregroundMark x1="10000" y1="73167" x2="8125" y2="94167"/>
                        <a14:foregroundMark x1="8125" y1="94167" x2="6375" y2="98500"/>
                        <a14:foregroundMark x1="4000" y1="69500" x2="5000" y2="69500"/>
                        <a14:foregroundMark x1="74750" y1="31500" x2="81625" y2="36833"/>
                      </a14:backgroundRemoval>
                    </a14:imgEffect>
                  </a14:imgLayer>
                </a14:imgProps>
              </a:ext>
            </a:extLst>
          </a:blip>
          <a:stretch>
            <a:fillRect/>
          </a:stretch>
        </p:blipFill>
        <p:spPr>
          <a:xfrm>
            <a:off x="6956668" y="1496074"/>
            <a:ext cx="3614252" cy="2255508"/>
          </a:xfrm>
          <a:prstGeom prst="rect">
            <a:avLst/>
          </a:prstGeom>
        </p:spPr>
      </p:pic>
      <p:sp>
        <p:nvSpPr>
          <p:cNvPr id="10" name="TextBox 9">
            <a:extLst>
              <a:ext uri="{FF2B5EF4-FFF2-40B4-BE49-F238E27FC236}">
                <a16:creationId xmlns:a16="http://schemas.microsoft.com/office/drawing/2014/main" id="{2CF36792-CCFE-8F45-B045-9422DA8E55FD}"/>
              </a:ext>
            </a:extLst>
          </p:cNvPr>
          <p:cNvSpPr txBox="1"/>
          <p:nvPr/>
        </p:nvSpPr>
        <p:spPr>
          <a:xfrm>
            <a:off x="836612" y="6387499"/>
            <a:ext cx="11062463" cy="338554"/>
          </a:xfrm>
          <a:prstGeom prst="rect">
            <a:avLst/>
          </a:prstGeom>
          <a:noFill/>
        </p:spPr>
        <p:txBody>
          <a:bodyPr wrap="square" rtlCol="0">
            <a:spAutoFit/>
          </a:bodyPr>
          <a:lstStyle/>
          <a:p>
            <a:r>
              <a:rPr lang="en-US" sz="1600" b="1" dirty="0"/>
              <a:t>Note:</a:t>
            </a:r>
            <a:r>
              <a:rPr lang="en-US" sz="1600" dirty="0"/>
              <a:t> For the presentation purposes the bidding time is set to two minutes and the contracts were deployed on a local test network</a:t>
            </a:r>
          </a:p>
        </p:txBody>
      </p:sp>
    </p:spTree>
    <p:extLst>
      <p:ext uri="{BB962C8B-B14F-4D97-AF65-F5344CB8AC3E}">
        <p14:creationId xmlns:p14="http://schemas.microsoft.com/office/powerpoint/2010/main" val="3606752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3D58-A51D-AD4A-974D-A0CE42A7B3AC}"/>
              </a:ext>
            </a:extLst>
          </p:cNvPr>
          <p:cNvSpPr>
            <a:spLocks noGrp="1"/>
          </p:cNvSpPr>
          <p:nvPr>
            <p:ph type="title"/>
          </p:nvPr>
        </p:nvSpPr>
        <p:spPr>
          <a:xfrm>
            <a:off x="838200" y="-213755"/>
            <a:ext cx="10515600" cy="1389412"/>
          </a:xfrm>
        </p:spPr>
        <p:txBody>
          <a:bodyPr/>
          <a:lstStyle/>
          <a:p>
            <a:r>
              <a:rPr lang="en-US" dirty="0"/>
              <a:t> Placing Bids</a:t>
            </a:r>
          </a:p>
        </p:txBody>
      </p:sp>
      <p:pic>
        <p:nvPicPr>
          <p:cNvPr id="5" name="Content Placeholder 4">
            <a:extLst>
              <a:ext uri="{FF2B5EF4-FFF2-40B4-BE49-F238E27FC236}">
                <a16:creationId xmlns:a16="http://schemas.microsoft.com/office/drawing/2014/main" id="{76486D0A-58C5-2F40-ACC3-6080182D7F47}"/>
              </a:ext>
            </a:extLst>
          </p:cNvPr>
          <p:cNvPicPr>
            <a:picLocks noGrp="1" noChangeAspect="1"/>
          </p:cNvPicPr>
          <p:nvPr>
            <p:ph idx="1"/>
          </p:nvPr>
        </p:nvPicPr>
        <p:blipFill>
          <a:blip r:embed="rId2"/>
          <a:stretch>
            <a:fillRect/>
          </a:stretch>
        </p:blipFill>
        <p:spPr>
          <a:xfrm>
            <a:off x="0" y="855023"/>
            <a:ext cx="12192000" cy="6002977"/>
          </a:xfrm>
        </p:spPr>
      </p:pic>
    </p:spTree>
    <p:extLst>
      <p:ext uri="{BB962C8B-B14F-4D97-AF65-F5344CB8AC3E}">
        <p14:creationId xmlns:p14="http://schemas.microsoft.com/office/powerpoint/2010/main" val="2702142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76A1B86-DC99-46B9-B5AA-A7E928EA9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9304FFE-74E9-4316-B822-F35A685E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02C43-A9EA-BE45-8854-575497F13410}"/>
              </a:ext>
            </a:extLst>
          </p:cNvPr>
          <p:cNvSpPr>
            <a:spLocks noGrp="1"/>
          </p:cNvSpPr>
          <p:nvPr>
            <p:ph type="title"/>
          </p:nvPr>
        </p:nvSpPr>
        <p:spPr>
          <a:xfrm>
            <a:off x="4773882" y="1562669"/>
            <a:ext cx="6024782" cy="2456597"/>
          </a:xfrm>
        </p:spPr>
        <p:txBody>
          <a:bodyPr vert="horz" lIns="91440" tIns="45720" rIns="91440" bIns="45720" rtlCol="0" anchor="b">
            <a:normAutofit/>
          </a:bodyPr>
          <a:lstStyle/>
          <a:p>
            <a:pPr algn="ctr"/>
            <a:r>
              <a:rPr lang="en-US" dirty="0">
                <a:solidFill>
                  <a:schemeClr val="tx1">
                    <a:lumMod val="85000"/>
                    <a:lumOff val="15000"/>
                  </a:schemeClr>
                </a:solidFill>
              </a:rPr>
              <a:t>Shipping Art To Highest Bidder</a:t>
            </a:r>
            <a:br>
              <a:rPr lang="en-US" dirty="0">
                <a:solidFill>
                  <a:schemeClr val="tx1">
                    <a:lumMod val="85000"/>
                    <a:lumOff val="15000"/>
                  </a:schemeClr>
                </a:solidFill>
              </a:rPr>
            </a:br>
            <a:endParaRPr lang="en-US" dirty="0">
              <a:solidFill>
                <a:schemeClr val="tx1">
                  <a:lumMod val="85000"/>
                  <a:lumOff val="15000"/>
                </a:schemeClr>
              </a:solidFill>
            </a:endParaRPr>
          </a:p>
        </p:txBody>
      </p:sp>
      <p:sp>
        <p:nvSpPr>
          <p:cNvPr id="9" name="Content Placeholder 8">
            <a:extLst>
              <a:ext uri="{FF2B5EF4-FFF2-40B4-BE49-F238E27FC236}">
                <a16:creationId xmlns:a16="http://schemas.microsoft.com/office/drawing/2014/main" id="{AEA61F63-3A50-4A14-9843-CA886F47D0BD}"/>
              </a:ext>
            </a:extLst>
          </p:cNvPr>
          <p:cNvSpPr>
            <a:spLocks noGrp="1"/>
          </p:cNvSpPr>
          <p:nvPr>
            <p:ph idx="1"/>
          </p:nvPr>
        </p:nvSpPr>
        <p:spPr>
          <a:xfrm>
            <a:off x="3289465" y="4298722"/>
            <a:ext cx="8478982" cy="1283213"/>
          </a:xfrm>
        </p:spPr>
        <p:txBody>
          <a:bodyPr vert="horz" lIns="91440" tIns="45720" rIns="91440" bIns="45720" rtlCol="0" anchor="t">
            <a:normAutofit fontScale="47500" lnSpcReduction="20000"/>
          </a:bodyPr>
          <a:lstStyle/>
          <a:p>
            <a:pPr marL="0" indent="0" algn="ctr">
              <a:buNone/>
            </a:pPr>
            <a:r>
              <a:rPr lang="en-US" sz="5100" b="1" dirty="0">
                <a:solidFill>
                  <a:schemeClr val="tx1">
                    <a:lumMod val="85000"/>
                    <a:lumOff val="15000"/>
                  </a:schemeClr>
                </a:solidFill>
              </a:rPr>
              <a:t>Highest Bidder of Art 1: </a:t>
            </a:r>
            <a:r>
              <a:rPr lang="en-US" sz="5100" i="1" dirty="0">
                <a:solidFill>
                  <a:schemeClr val="tx1">
                    <a:lumMod val="85000"/>
                    <a:lumOff val="15000"/>
                  </a:schemeClr>
                </a:solidFill>
              </a:rPr>
              <a:t>Harry (Account 3 – O7fF), Bid Value 2 ETH </a:t>
            </a:r>
          </a:p>
          <a:p>
            <a:pPr marL="0" indent="0" algn="ctr">
              <a:buNone/>
            </a:pPr>
            <a:endParaRPr lang="en-US" i="1" dirty="0">
              <a:solidFill>
                <a:schemeClr val="tx1">
                  <a:lumMod val="85000"/>
                  <a:lumOff val="15000"/>
                </a:schemeClr>
              </a:solidFill>
            </a:endParaRPr>
          </a:p>
          <a:p>
            <a:pPr marL="0" indent="0" algn="ctr">
              <a:buNone/>
            </a:pPr>
            <a:r>
              <a:rPr lang="en-US" sz="5100" b="1" dirty="0">
                <a:solidFill>
                  <a:schemeClr val="tx1">
                    <a:lumMod val="85000"/>
                    <a:lumOff val="15000"/>
                  </a:schemeClr>
                </a:solidFill>
              </a:rPr>
              <a:t>Shipped by: </a:t>
            </a:r>
            <a:r>
              <a:rPr lang="en-US" sz="5100" i="1" dirty="0">
                <a:solidFill>
                  <a:schemeClr val="tx1">
                    <a:lumMod val="85000"/>
                    <a:lumOff val="15000"/>
                  </a:schemeClr>
                </a:solidFill>
              </a:rPr>
              <a:t>Artist (Account 5 – CBE9)</a:t>
            </a:r>
          </a:p>
        </p:txBody>
      </p:sp>
      <p:pic>
        <p:nvPicPr>
          <p:cNvPr id="7" name="Picture 6" descr="A picture containing toy&#10;&#10;Description automatically generated">
            <a:extLst>
              <a:ext uri="{FF2B5EF4-FFF2-40B4-BE49-F238E27FC236}">
                <a16:creationId xmlns:a16="http://schemas.microsoft.com/office/drawing/2014/main" id="{1F3AD52F-3F2E-2248-862C-E4E9B4947E0A}"/>
              </a:ext>
            </a:extLst>
          </p:cNvPr>
          <p:cNvPicPr>
            <a:picLocks noChangeAspect="1"/>
          </p:cNvPicPr>
          <p:nvPr/>
        </p:nvPicPr>
        <p:blipFill rotWithShape="1">
          <a:blip r:embed="rId4"/>
          <a:srcRect b="3939"/>
          <a:stretch/>
        </p:blipFill>
        <p:spPr>
          <a:xfrm>
            <a:off x="0" y="106878"/>
            <a:ext cx="3569616" cy="6644244"/>
          </a:xfrm>
          <a:custGeom>
            <a:avLst/>
            <a:gdLst/>
            <a:ahLst/>
            <a:cxnLst/>
            <a:rect l="l" t="t" r="r" b="b"/>
            <a:pathLst>
              <a:path w="3569616" h="6858000">
                <a:moveTo>
                  <a:pt x="0" y="0"/>
                </a:moveTo>
                <a:lnTo>
                  <a:pt x="3119345" y="0"/>
                </a:lnTo>
                <a:lnTo>
                  <a:pt x="3123529" y="17226"/>
                </a:lnTo>
                <a:cubicBezTo>
                  <a:pt x="3124924" y="23927"/>
                  <a:pt x="3126075" y="29690"/>
                  <a:pt x="3127926" y="35733"/>
                </a:cubicBezTo>
                <a:cubicBezTo>
                  <a:pt x="3135983" y="55162"/>
                  <a:pt x="3152761" y="75163"/>
                  <a:pt x="3158476" y="86830"/>
                </a:cubicBezTo>
                <a:lnTo>
                  <a:pt x="3162217" y="105744"/>
                </a:lnTo>
                <a:lnTo>
                  <a:pt x="3166997" y="104727"/>
                </a:lnTo>
                <a:lnTo>
                  <a:pt x="3167793" y="111793"/>
                </a:lnTo>
                <a:lnTo>
                  <a:pt x="3168896" y="127609"/>
                </a:lnTo>
                <a:cubicBezTo>
                  <a:pt x="3170241" y="137435"/>
                  <a:pt x="3170795" y="164972"/>
                  <a:pt x="3173185" y="174906"/>
                </a:cubicBezTo>
                <a:cubicBezTo>
                  <a:pt x="3178510" y="177461"/>
                  <a:pt x="3181593" y="181749"/>
                  <a:pt x="3183238" y="187215"/>
                </a:cubicBezTo>
                <a:lnTo>
                  <a:pt x="3184145" y="199435"/>
                </a:lnTo>
                <a:lnTo>
                  <a:pt x="3200957" y="269529"/>
                </a:lnTo>
                <a:lnTo>
                  <a:pt x="3202491" y="279219"/>
                </a:lnTo>
                <a:lnTo>
                  <a:pt x="3206975" y="284221"/>
                </a:lnTo>
                <a:cubicBezTo>
                  <a:pt x="3208056" y="288198"/>
                  <a:pt x="3208241" y="299815"/>
                  <a:pt x="3208979" y="303078"/>
                </a:cubicBezTo>
                <a:cubicBezTo>
                  <a:pt x="3209786" y="303316"/>
                  <a:pt x="3210593" y="303555"/>
                  <a:pt x="3211400" y="303794"/>
                </a:cubicBezTo>
                <a:cubicBezTo>
                  <a:pt x="3215834" y="314048"/>
                  <a:pt x="3230882" y="352723"/>
                  <a:pt x="3235583" y="364595"/>
                </a:cubicBezTo>
                <a:cubicBezTo>
                  <a:pt x="3232098" y="367263"/>
                  <a:pt x="3238178" y="372307"/>
                  <a:pt x="3239601" y="375020"/>
                </a:cubicBezTo>
                <a:cubicBezTo>
                  <a:pt x="3237179" y="375617"/>
                  <a:pt x="3236854" y="382439"/>
                  <a:pt x="3239157" y="384290"/>
                </a:cubicBezTo>
                <a:cubicBezTo>
                  <a:pt x="3254070" y="431093"/>
                  <a:pt x="3227895" y="408920"/>
                  <a:pt x="3245230" y="435044"/>
                </a:cubicBezTo>
                <a:cubicBezTo>
                  <a:pt x="3246565" y="439781"/>
                  <a:pt x="3245820" y="443743"/>
                  <a:pt x="3244204" y="447282"/>
                </a:cubicBezTo>
                <a:lnTo>
                  <a:pt x="3240762" y="452630"/>
                </a:lnTo>
                <a:lnTo>
                  <a:pt x="3249093" y="471880"/>
                </a:lnTo>
                <a:cubicBezTo>
                  <a:pt x="3252174" y="481431"/>
                  <a:pt x="3254453" y="491548"/>
                  <a:pt x="3255857" y="501992"/>
                </a:cubicBezTo>
                <a:cubicBezTo>
                  <a:pt x="3250999" y="504682"/>
                  <a:pt x="3258622" y="512442"/>
                  <a:pt x="3260271" y="516223"/>
                </a:cubicBezTo>
                <a:cubicBezTo>
                  <a:pt x="3257006" y="516482"/>
                  <a:pt x="3255973" y="525173"/>
                  <a:pt x="3258865" y="528038"/>
                </a:cubicBezTo>
                <a:cubicBezTo>
                  <a:pt x="3274535" y="591283"/>
                  <a:pt x="3241762" y="557303"/>
                  <a:pt x="3262462" y="594499"/>
                </a:cubicBezTo>
                <a:cubicBezTo>
                  <a:pt x="3263816" y="600863"/>
                  <a:pt x="3262479" y="605795"/>
                  <a:pt x="3260024" y="610000"/>
                </a:cubicBezTo>
                <a:lnTo>
                  <a:pt x="3253721" y="617692"/>
                </a:lnTo>
                <a:lnTo>
                  <a:pt x="3256482" y="623204"/>
                </a:lnTo>
                <a:cubicBezTo>
                  <a:pt x="3258005" y="644600"/>
                  <a:pt x="3251476" y="651376"/>
                  <a:pt x="3259225" y="663365"/>
                </a:cubicBezTo>
                <a:cubicBezTo>
                  <a:pt x="3245876" y="682744"/>
                  <a:pt x="3258539" y="675670"/>
                  <a:pt x="3261631" y="689522"/>
                </a:cubicBezTo>
                <a:cubicBezTo>
                  <a:pt x="3265207" y="700373"/>
                  <a:pt x="3269507" y="679723"/>
                  <a:pt x="3271002" y="690492"/>
                </a:cubicBezTo>
                <a:cubicBezTo>
                  <a:pt x="3267989" y="702455"/>
                  <a:pt x="3279578" y="701125"/>
                  <a:pt x="3275760" y="713609"/>
                </a:cubicBezTo>
                <a:cubicBezTo>
                  <a:pt x="3266819" y="711239"/>
                  <a:pt x="3278954" y="737528"/>
                  <a:pt x="3271356" y="738880"/>
                </a:cubicBezTo>
                <a:cubicBezTo>
                  <a:pt x="3282938" y="748490"/>
                  <a:pt x="3269788" y="754591"/>
                  <a:pt x="3274016" y="768139"/>
                </a:cubicBezTo>
                <a:cubicBezTo>
                  <a:pt x="3278559" y="774347"/>
                  <a:pt x="3279560" y="778980"/>
                  <a:pt x="3275507" y="785654"/>
                </a:cubicBezTo>
                <a:cubicBezTo>
                  <a:pt x="3297514" y="814181"/>
                  <a:pt x="3277534" y="803670"/>
                  <a:pt x="3287024" y="831111"/>
                </a:cubicBezTo>
                <a:cubicBezTo>
                  <a:pt x="3296672" y="854655"/>
                  <a:pt x="3303659" y="881610"/>
                  <a:pt x="3324562" y="903604"/>
                </a:cubicBezTo>
                <a:cubicBezTo>
                  <a:pt x="3330338" y="907511"/>
                  <a:pt x="3333079" y="917872"/>
                  <a:pt x="3330682" y="926744"/>
                </a:cubicBezTo>
                <a:cubicBezTo>
                  <a:pt x="3330269" y="928269"/>
                  <a:pt x="3329716" y="929694"/>
                  <a:pt x="3329041" y="930971"/>
                </a:cubicBezTo>
                <a:cubicBezTo>
                  <a:pt x="3333270" y="950914"/>
                  <a:pt x="3351150" y="1023696"/>
                  <a:pt x="3356062" y="1046405"/>
                </a:cubicBezTo>
                <a:cubicBezTo>
                  <a:pt x="3349099" y="1048737"/>
                  <a:pt x="3362597" y="1059482"/>
                  <a:pt x="3358521" y="1067217"/>
                </a:cubicBezTo>
                <a:cubicBezTo>
                  <a:pt x="3354869" y="1072807"/>
                  <a:pt x="3358113" y="1077371"/>
                  <a:pt x="3358773" y="1082909"/>
                </a:cubicBezTo>
                <a:cubicBezTo>
                  <a:pt x="3356098" y="1090444"/>
                  <a:pt x="3363241" y="1113953"/>
                  <a:pt x="3367682" y="1119909"/>
                </a:cubicBezTo>
                <a:cubicBezTo>
                  <a:pt x="3382703" y="1133847"/>
                  <a:pt x="3374343" y="1168367"/>
                  <a:pt x="3385911" y="1180009"/>
                </a:cubicBezTo>
                <a:cubicBezTo>
                  <a:pt x="3387774" y="1184389"/>
                  <a:pt x="3388688" y="1188737"/>
                  <a:pt x="3389010" y="1193041"/>
                </a:cubicBezTo>
                <a:lnTo>
                  <a:pt x="3388572" y="1205179"/>
                </a:lnTo>
                <a:lnTo>
                  <a:pt x="3385768" y="1208811"/>
                </a:lnTo>
                <a:lnTo>
                  <a:pt x="3386975" y="1216129"/>
                </a:lnTo>
                <a:lnTo>
                  <a:pt x="3386647" y="1218271"/>
                </a:lnTo>
                <a:cubicBezTo>
                  <a:pt x="3386007" y="1222365"/>
                  <a:pt x="3385480" y="1226399"/>
                  <a:pt x="3385420" y="1230360"/>
                </a:cubicBezTo>
                <a:cubicBezTo>
                  <a:pt x="3400233" y="1224163"/>
                  <a:pt x="3387342" y="1263034"/>
                  <a:pt x="3398902" y="1251303"/>
                </a:cubicBezTo>
                <a:cubicBezTo>
                  <a:pt x="3401143" y="1271991"/>
                  <a:pt x="3411558" y="1255397"/>
                  <a:pt x="3402244" y="1281071"/>
                </a:cubicBezTo>
                <a:cubicBezTo>
                  <a:pt x="3416627" y="1312459"/>
                  <a:pt x="3415183" y="1363554"/>
                  <a:pt x="3435533" y="1387530"/>
                </a:cubicBezTo>
                <a:cubicBezTo>
                  <a:pt x="3428168" y="1384876"/>
                  <a:pt x="3423452" y="1398828"/>
                  <a:pt x="3427595" y="1407995"/>
                </a:cubicBezTo>
                <a:cubicBezTo>
                  <a:pt x="3398778" y="1398886"/>
                  <a:pt x="3455260" y="1443485"/>
                  <a:pt x="3436580" y="1453051"/>
                </a:cubicBezTo>
                <a:cubicBezTo>
                  <a:pt x="3454427" y="1452263"/>
                  <a:pt x="3487273" y="1492392"/>
                  <a:pt x="3473886" y="1513215"/>
                </a:cubicBezTo>
                <a:cubicBezTo>
                  <a:pt x="3479337" y="1543203"/>
                  <a:pt x="3495403" y="1563620"/>
                  <a:pt x="3491486" y="1595707"/>
                </a:cubicBezTo>
                <a:cubicBezTo>
                  <a:pt x="3493932" y="1596530"/>
                  <a:pt x="3496028" y="1598008"/>
                  <a:pt x="3497869" y="1599939"/>
                </a:cubicBezTo>
                <a:lnTo>
                  <a:pt x="3502453" y="1606503"/>
                </a:lnTo>
                <a:lnTo>
                  <a:pt x="3502232" y="1607846"/>
                </a:lnTo>
                <a:cubicBezTo>
                  <a:pt x="3502503" y="1613048"/>
                  <a:pt x="3503673" y="1615641"/>
                  <a:pt x="3505239" y="1617081"/>
                </a:cubicBezTo>
                <a:cubicBezTo>
                  <a:pt x="3505979" y="1617395"/>
                  <a:pt x="3506719" y="1617710"/>
                  <a:pt x="3507459" y="1618024"/>
                </a:cubicBezTo>
                <a:lnTo>
                  <a:pt x="3510011" y="1624022"/>
                </a:lnTo>
                <a:lnTo>
                  <a:pt x="3516358" y="1634929"/>
                </a:lnTo>
                <a:lnTo>
                  <a:pt x="3516308" y="1637821"/>
                </a:lnTo>
                <a:lnTo>
                  <a:pt x="3523955" y="1655598"/>
                </a:lnTo>
                <a:lnTo>
                  <a:pt x="3523473" y="1656247"/>
                </a:lnTo>
                <a:cubicBezTo>
                  <a:pt x="3522567" y="1658107"/>
                  <a:pt x="3522227" y="1660249"/>
                  <a:pt x="3523061" y="1663024"/>
                </a:cubicBezTo>
                <a:cubicBezTo>
                  <a:pt x="3513175" y="1664689"/>
                  <a:pt x="3520280" y="1667013"/>
                  <a:pt x="3523616" y="1675054"/>
                </a:cubicBezTo>
                <a:cubicBezTo>
                  <a:pt x="3509006" y="1679436"/>
                  <a:pt x="3523682" y="1698702"/>
                  <a:pt x="3517630" y="1707801"/>
                </a:cubicBezTo>
                <a:cubicBezTo>
                  <a:pt x="3520410" y="1713612"/>
                  <a:pt x="3523083" y="1719836"/>
                  <a:pt x="3525537" y="1726380"/>
                </a:cubicBezTo>
                <a:lnTo>
                  <a:pt x="3529903" y="1779986"/>
                </a:lnTo>
                <a:lnTo>
                  <a:pt x="3521468" y="1836998"/>
                </a:lnTo>
                <a:cubicBezTo>
                  <a:pt x="3522502" y="1857808"/>
                  <a:pt x="3519191" y="1876110"/>
                  <a:pt x="3523412" y="1893497"/>
                </a:cubicBezTo>
                <a:cubicBezTo>
                  <a:pt x="3520411" y="1900876"/>
                  <a:pt x="3519436" y="1907708"/>
                  <a:pt x="3525004" y="1913894"/>
                </a:cubicBezTo>
                <a:cubicBezTo>
                  <a:pt x="3524490" y="1933413"/>
                  <a:pt x="3517414" y="1938604"/>
                  <a:pt x="3523928" y="1950514"/>
                </a:cubicBezTo>
                <a:cubicBezTo>
                  <a:pt x="3512685" y="1962215"/>
                  <a:pt x="3517275" y="1962555"/>
                  <a:pt x="3521008" y="1967449"/>
                </a:cubicBezTo>
                <a:lnTo>
                  <a:pt x="3521297" y="1968163"/>
                </a:lnTo>
                <a:lnTo>
                  <a:pt x="3519686" y="1969768"/>
                </a:lnTo>
                <a:lnTo>
                  <a:pt x="3519089" y="1972904"/>
                </a:lnTo>
                <a:lnTo>
                  <a:pt x="3520122" y="1981289"/>
                </a:lnTo>
                <a:lnTo>
                  <a:pt x="3520948" y="1984413"/>
                </a:lnTo>
                <a:cubicBezTo>
                  <a:pt x="3521356" y="1986575"/>
                  <a:pt x="3521416" y="1988026"/>
                  <a:pt x="3521226" y="1989046"/>
                </a:cubicBezTo>
                <a:lnTo>
                  <a:pt x="3521092" y="1989171"/>
                </a:lnTo>
                <a:lnTo>
                  <a:pt x="3521624" y="1993492"/>
                </a:lnTo>
                <a:cubicBezTo>
                  <a:pt x="3522844" y="2000762"/>
                  <a:pt x="3524332" y="2007819"/>
                  <a:pt x="3525996" y="2014518"/>
                </a:cubicBezTo>
                <a:cubicBezTo>
                  <a:pt x="3518529" y="2020777"/>
                  <a:pt x="3529333" y="2045218"/>
                  <a:pt x="3514412" y="2043465"/>
                </a:cubicBezTo>
                <a:cubicBezTo>
                  <a:pt x="3516219" y="2052531"/>
                  <a:pt x="3522688" y="2057653"/>
                  <a:pt x="3512822" y="2055222"/>
                </a:cubicBezTo>
                <a:cubicBezTo>
                  <a:pt x="3513140" y="2058224"/>
                  <a:pt x="3512432" y="2060136"/>
                  <a:pt x="3511227" y="2061550"/>
                </a:cubicBezTo>
                <a:lnTo>
                  <a:pt x="3510645" y="2061975"/>
                </a:lnTo>
                <a:lnTo>
                  <a:pt x="3514907" y="2082129"/>
                </a:lnTo>
                <a:lnTo>
                  <a:pt x="3514347" y="2084880"/>
                </a:lnTo>
                <a:lnTo>
                  <a:pt x="3518565" y="2097919"/>
                </a:lnTo>
                <a:lnTo>
                  <a:pt x="3519976" y="2104707"/>
                </a:lnTo>
                <a:lnTo>
                  <a:pt x="3521958" y="2106519"/>
                </a:lnTo>
                <a:cubicBezTo>
                  <a:pt x="3523219" y="2108534"/>
                  <a:pt x="3523895" y="2111498"/>
                  <a:pt x="3523237" y="2116590"/>
                </a:cubicBezTo>
                <a:lnTo>
                  <a:pt x="3522786" y="2117790"/>
                </a:lnTo>
                <a:lnTo>
                  <a:pt x="3526064" y="2125947"/>
                </a:lnTo>
                <a:cubicBezTo>
                  <a:pt x="3527505" y="2128548"/>
                  <a:pt x="3529274" y="2130818"/>
                  <a:pt x="3531495" y="2132603"/>
                </a:cubicBezTo>
                <a:cubicBezTo>
                  <a:pt x="3522034" y="2161762"/>
                  <a:pt x="3533978" y="2187874"/>
                  <a:pt x="3533955" y="2218836"/>
                </a:cubicBezTo>
                <a:cubicBezTo>
                  <a:pt x="3517312" y="2233337"/>
                  <a:pt x="3542024" y="2285180"/>
                  <a:pt x="3559442" y="2291697"/>
                </a:cubicBezTo>
                <a:cubicBezTo>
                  <a:pt x="3544608" y="2292866"/>
                  <a:pt x="3567228" y="2330146"/>
                  <a:pt x="3568373" y="2340076"/>
                </a:cubicBezTo>
                <a:cubicBezTo>
                  <a:pt x="3568755" y="2343387"/>
                  <a:pt x="3566751" y="2343658"/>
                  <a:pt x="3560178" y="2338540"/>
                </a:cubicBezTo>
                <a:cubicBezTo>
                  <a:pt x="3562571" y="2349015"/>
                  <a:pt x="3555536" y="2360463"/>
                  <a:pt x="3548875" y="2354921"/>
                </a:cubicBezTo>
                <a:cubicBezTo>
                  <a:pt x="3564342" y="2386191"/>
                  <a:pt x="3553912" y="2434573"/>
                  <a:pt x="3562290" y="2470516"/>
                </a:cubicBezTo>
                <a:cubicBezTo>
                  <a:pt x="3548732" y="2491328"/>
                  <a:pt x="3561750" y="2479665"/>
                  <a:pt x="3560263" y="2500409"/>
                </a:cubicBezTo>
                <a:cubicBezTo>
                  <a:pt x="3573531" y="2493872"/>
                  <a:pt x="3554177" y="2525877"/>
                  <a:pt x="3569616" y="2525972"/>
                </a:cubicBezTo>
                <a:cubicBezTo>
                  <a:pt x="3568857" y="2529744"/>
                  <a:pt x="3567635" y="2533395"/>
                  <a:pt x="3566291" y="2537057"/>
                </a:cubicBezTo>
                <a:lnTo>
                  <a:pt x="3565595" y="2538979"/>
                </a:lnTo>
                <a:lnTo>
                  <a:pt x="3565471" y="2546483"/>
                </a:lnTo>
                <a:lnTo>
                  <a:pt x="3562111" y="2548822"/>
                </a:lnTo>
                <a:lnTo>
                  <a:pt x="3559542" y="2560277"/>
                </a:lnTo>
                <a:cubicBezTo>
                  <a:pt x="3559093" y="2564534"/>
                  <a:pt x="3559212" y="2569074"/>
                  <a:pt x="3560240" y="2574030"/>
                </a:cubicBezTo>
                <a:cubicBezTo>
                  <a:pt x="3567097" y="2585933"/>
                  <a:pt x="3560828" y="2605604"/>
                  <a:pt x="3562359" y="2622912"/>
                </a:cubicBezTo>
                <a:lnTo>
                  <a:pt x="3564740" y="2630748"/>
                </a:lnTo>
                <a:lnTo>
                  <a:pt x="3563214" y="2656947"/>
                </a:lnTo>
                <a:cubicBezTo>
                  <a:pt x="3563065" y="2664385"/>
                  <a:pt x="3563222" y="2672085"/>
                  <a:pt x="3563949" y="2680153"/>
                </a:cubicBezTo>
                <a:lnTo>
                  <a:pt x="3566383" y="2695058"/>
                </a:lnTo>
                <a:lnTo>
                  <a:pt x="3565385" y="2699075"/>
                </a:lnTo>
                <a:cubicBezTo>
                  <a:pt x="3565951" y="2705917"/>
                  <a:pt x="3570892" y="2714690"/>
                  <a:pt x="3565525" y="2714239"/>
                </a:cubicBezTo>
                <a:lnTo>
                  <a:pt x="3567847" y="2721812"/>
                </a:lnTo>
                <a:lnTo>
                  <a:pt x="3564077" y="2729693"/>
                </a:lnTo>
                <a:cubicBezTo>
                  <a:pt x="3563144" y="2730592"/>
                  <a:pt x="3562134" y="2731288"/>
                  <a:pt x="3561085" y="2731758"/>
                </a:cubicBezTo>
                <a:lnTo>
                  <a:pt x="3563149" y="2742418"/>
                </a:lnTo>
                <a:lnTo>
                  <a:pt x="3560661" y="2751437"/>
                </a:lnTo>
                <a:lnTo>
                  <a:pt x="3563126" y="2758989"/>
                </a:lnTo>
                <a:lnTo>
                  <a:pt x="3562876" y="2762207"/>
                </a:lnTo>
                <a:lnTo>
                  <a:pt x="3561866" y="2770236"/>
                </a:lnTo>
                <a:cubicBezTo>
                  <a:pt x="3561066" y="2774372"/>
                  <a:pt x="3560080" y="2779005"/>
                  <a:pt x="3559378" y="2784138"/>
                </a:cubicBezTo>
                <a:lnTo>
                  <a:pt x="3559178" y="2788436"/>
                </a:lnTo>
                <a:lnTo>
                  <a:pt x="3554648" y="2798068"/>
                </a:lnTo>
                <a:cubicBezTo>
                  <a:pt x="3551209" y="2805087"/>
                  <a:pt x="3548936" y="2810580"/>
                  <a:pt x="3551400" y="2816345"/>
                </a:cubicBezTo>
                <a:cubicBezTo>
                  <a:pt x="3547036" y="2826742"/>
                  <a:pt x="3533490" y="2834711"/>
                  <a:pt x="3538128" y="2849028"/>
                </a:cubicBezTo>
                <a:cubicBezTo>
                  <a:pt x="3531517" y="2845031"/>
                  <a:pt x="3538369" y="2865256"/>
                  <a:pt x="3532013" y="2868126"/>
                </a:cubicBezTo>
                <a:cubicBezTo>
                  <a:pt x="3526842" y="2869601"/>
                  <a:pt x="3527715" y="2876080"/>
                  <a:pt x="3526094" y="2881167"/>
                </a:cubicBezTo>
                <a:cubicBezTo>
                  <a:pt x="3520961" y="2885059"/>
                  <a:pt x="3517628" y="2910333"/>
                  <a:pt x="3518939" y="2918966"/>
                </a:cubicBezTo>
                <a:cubicBezTo>
                  <a:pt x="3525789" y="2943088"/>
                  <a:pt x="3505468" y="2964225"/>
                  <a:pt x="3510391" y="2983548"/>
                </a:cubicBezTo>
                <a:cubicBezTo>
                  <a:pt x="3510204" y="2988707"/>
                  <a:pt x="3509257" y="2993036"/>
                  <a:pt x="3507840" y="2996827"/>
                </a:cubicBezTo>
                <a:lnTo>
                  <a:pt x="3502741" y="3006379"/>
                </a:lnTo>
                <a:lnTo>
                  <a:pt x="3499028" y="3006971"/>
                </a:lnTo>
                <a:lnTo>
                  <a:pt x="3497157" y="3013976"/>
                </a:lnTo>
                <a:lnTo>
                  <a:pt x="3496053" y="3015450"/>
                </a:lnTo>
                <a:cubicBezTo>
                  <a:pt x="3493931" y="3018255"/>
                  <a:pt x="3491925" y="3021106"/>
                  <a:pt x="3490329" y="3024292"/>
                </a:cubicBezTo>
                <a:cubicBezTo>
                  <a:pt x="3504872" y="3031782"/>
                  <a:pt x="3479143" y="3052632"/>
                  <a:pt x="3493186" y="3052840"/>
                </a:cubicBezTo>
                <a:cubicBezTo>
                  <a:pt x="3486942" y="3071654"/>
                  <a:pt x="3501947" y="3066916"/>
                  <a:pt x="3484298" y="3080007"/>
                </a:cubicBezTo>
                <a:cubicBezTo>
                  <a:pt x="3483814" y="3117860"/>
                  <a:pt x="3462683" y="3158406"/>
                  <a:pt x="3469977" y="3195253"/>
                </a:cubicBezTo>
                <a:cubicBezTo>
                  <a:pt x="3464984" y="3186842"/>
                  <a:pt x="3455676" y="3194249"/>
                  <a:pt x="3455490" y="3205255"/>
                </a:cubicBezTo>
                <a:cubicBezTo>
                  <a:pt x="3435461" y="3173385"/>
                  <a:pt x="3464274" y="3257718"/>
                  <a:pt x="3445250" y="3249703"/>
                </a:cubicBezTo>
                <a:cubicBezTo>
                  <a:pt x="3460163" y="3264187"/>
                  <a:pt x="3471377" y="3324835"/>
                  <a:pt x="3452291" y="3330508"/>
                </a:cubicBezTo>
                <a:cubicBezTo>
                  <a:pt x="3445043" y="3359645"/>
                  <a:pt x="3450218" y="3389952"/>
                  <a:pt x="3434486" y="3412864"/>
                </a:cubicBezTo>
                <a:cubicBezTo>
                  <a:pt x="3436166" y="3415609"/>
                  <a:pt x="3437306" y="3418595"/>
                  <a:pt x="3438058" y="3421734"/>
                </a:cubicBezTo>
                <a:lnTo>
                  <a:pt x="3439245" y="3430986"/>
                </a:lnTo>
                <a:lnTo>
                  <a:pt x="3438541" y="3431897"/>
                </a:lnTo>
                <a:cubicBezTo>
                  <a:pt x="3436732" y="3436375"/>
                  <a:pt x="3436677" y="3439488"/>
                  <a:pt x="3437396" y="3441992"/>
                </a:cubicBezTo>
                <a:lnTo>
                  <a:pt x="3438843" y="3444647"/>
                </a:lnTo>
                <a:lnTo>
                  <a:pt x="3438591" y="3451712"/>
                </a:lnTo>
                <a:lnTo>
                  <a:pt x="3439527" y="3466008"/>
                </a:lnTo>
                <a:lnTo>
                  <a:pt x="3438357" y="3468331"/>
                </a:lnTo>
                <a:lnTo>
                  <a:pt x="3437674" y="3489343"/>
                </a:lnTo>
                <a:cubicBezTo>
                  <a:pt x="3437459" y="3489383"/>
                  <a:pt x="3437241" y="3489424"/>
                  <a:pt x="3437026" y="3489465"/>
                </a:cubicBezTo>
                <a:cubicBezTo>
                  <a:pt x="3435558" y="3490219"/>
                  <a:pt x="3434444" y="3491679"/>
                  <a:pt x="3434044" y="3494659"/>
                </a:cubicBezTo>
                <a:cubicBezTo>
                  <a:pt x="3425302" y="3487640"/>
                  <a:pt x="3430211" y="3495561"/>
                  <a:pt x="3429800" y="3504965"/>
                </a:cubicBezTo>
                <a:cubicBezTo>
                  <a:pt x="3416132" y="3496161"/>
                  <a:pt x="3420620" y="3524348"/>
                  <a:pt x="3412115" y="3526661"/>
                </a:cubicBezTo>
                <a:cubicBezTo>
                  <a:pt x="3412121" y="3533765"/>
                  <a:pt x="3411879" y="3541120"/>
                  <a:pt x="3411331" y="3548549"/>
                </a:cubicBezTo>
                <a:lnTo>
                  <a:pt x="3410824" y="3552872"/>
                </a:lnTo>
                <a:cubicBezTo>
                  <a:pt x="3410773" y="3552889"/>
                  <a:pt x="3410721" y="3552908"/>
                  <a:pt x="3410671" y="3552926"/>
                </a:cubicBezTo>
                <a:cubicBezTo>
                  <a:pt x="3410254" y="3553793"/>
                  <a:pt x="3409971" y="3555188"/>
                  <a:pt x="3409849" y="3557419"/>
                </a:cubicBezTo>
                <a:lnTo>
                  <a:pt x="3409902" y="3560756"/>
                </a:lnTo>
                <a:lnTo>
                  <a:pt x="3408918" y="3569144"/>
                </a:lnTo>
                <a:lnTo>
                  <a:pt x="3407623" y="3571810"/>
                </a:lnTo>
                <a:lnTo>
                  <a:pt x="3405729" y="3572549"/>
                </a:lnTo>
                <a:lnTo>
                  <a:pt x="3405835" y="3573359"/>
                </a:lnTo>
                <a:cubicBezTo>
                  <a:pt x="3408214" y="3579757"/>
                  <a:pt x="3412465" y="3582275"/>
                  <a:pt x="3399129" y="3587902"/>
                </a:cubicBezTo>
                <a:cubicBezTo>
                  <a:pt x="3402495" y="3602236"/>
                  <a:pt x="3394605" y="3603730"/>
                  <a:pt x="3389566" y="3621859"/>
                </a:cubicBezTo>
                <a:cubicBezTo>
                  <a:pt x="3393374" y="3630350"/>
                  <a:pt x="3390863" y="3636316"/>
                  <a:pt x="3386307" y="3641820"/>
                </a:cubicBezTo>
                <a:cubicBezTo>
                  <a:pt x="3386232" y="3660214"/>
                  <a:pt x="3378837" y="3675854"/>
                  <a:pt x="3374956" y="3695940"/>
                </a:cubicBezTo>
                <a:cubicBezTo>
                  <a:pt x="3378387" y="3718839"/>
                  <a:pt x="3365817" y="3728358"/>
                  <a:pt x="3361718" y="3749831"/>
                </a:cubicBezTo>
                <a:cubicBezTo>
                  <a:pt x="3370064" y="3770267"/>
                  <a:pt x="3350403" y="3763879"/>
                  <a:pt x="3344768" y="3774338"/>
                </a:cubicBezTo>
                <a:lnTo>
                  <a:pt x="3343985" y="3777418"/>
                </a:lnTo>
                <a:lnTo>
                  <a:pt x="3344520" y="3785849"/>
                </a:lnTo>
                <a:lnTo>
                  <a:pt x="3345162" y="3789023"/>
                </a:lnTo>
                <a:cubicBezTo>
                  <a:pt x="3345441" y="3791209"/>
                  <a:pt x="3345415" y="3792659"/>
                  <a:pt x="3345164" y="3793659"/>
                </a:cubicBezTo>
                <a:lnTo>
                  <a:pt x="3345024" y="3793774"/>
                </a:lnTo>
                <a:lnTo>
                  <a:pt x="3345300" y="3798119"/>
                </a:lnTo>
                <a:cubicBezTo>
                  <a:pt x="3346087" y="3805456"/>
                  <a:pt x="3347157" y="3812596"/>
                  <a:pt x="3348424" y="3819398"/>
                </a:cubicBezTo>
                <a:cubicBezTo>
                  <a:pt x="3340590" y="3825065"/>
                  <a:pt x="3349940" y="3850234"/>
                  <a:pt x="3335133" y="3847354"/>
                </a:cubicBezTo>
                <a:cubicBezTo>
                  <a:pt x="3336403" y="3856524"/>
                  <a:pt x="3342565" y="3862118"/>
                  <a:pt x="3332848" y="3858945"/>
                </a:cubicBezTo>
                <a:cubicBezTo>
                  <a:pt x="3332988" y="3861961"/>
                  <a:pt x="3332168" y="3863811"/>
                  <a:pt x="3330878" y="3865128"/>
                </a:cubicBezTo>
                <a:lnTo>
                  <a:pt x="3330273" y="3865510"/>
                </a:lnTo>
                <a:lnTo>
                  <a:pt x="3333337" y="3885908"/>
                </a:lnTo>
                <a:lnTo>
                  <a:pt x="3332616" y="3888608"/>
                </a:lnTo>
                <a:lnTo>
                  <a:pt x="3336057" y="3901916"/>
                </a:lnTo>
                <a:lnTo>
                  <a:pt x="3337066" y="3908785"/>
                </a:lnTo>
                <a:lnTo>
                  <a:pt x="3338940" y="3910739"/>
                </a:lnTo>
                <a:cubicBezTo>
                  <a:pt x="3340082" y="3912843"/>
                  <a:pt x="3340580" y="3915849"/>
                  <a:pt x="3339621" y="3920873"/>
                </a:cubicBezTo>
                <a:lnTo>
                  <a:pt x="3339102" y="3922032"/>
                </a:lnTo>
                <a:lnTo>
                  <a:pt x="3341891" y="3930408"/>
                </a:lnTo>
                <a:cubicBezTo>
                  <a:pt x="3343178" y="3933107"/>
                  <a:pt x="3344812" y="3935503"/>
                  <a:pt x="3346927" y="3937451"/>
                </a:cubicBezTo>
                <a:cubicBezTo>
                  <a:pt x="3335745" y="3965779"/>
                  <a:pt x="3346136" y="3992699"/>
                  <a:pt x="3344279" y="4023542"/>
                </a:cubicBezTo>
                <a:cubicBezTo>
                  <a:pt x="3347024" y="4058096"/>
                  <a:pt x="3350783" y="4081986"/>
                  <a:pt x="3351926" y="4104769"/>
                </a:cubicBezTo>
                <a:cubicBezTo>
                  <a:pt x="3353695" y="4115384"/>
                  <a:pt x="3359144" y="4193344"/>
                  <a:pt x="3352816" y="4187317"/>
                </a:cubicBezTo>
                <a:cubicBezTo>
                  <a:pt x="3366419" y="4219638"/>
                  <a:pt x="3351446" y="4239971"/>
                  <a:pt x="3357691" y="4276413"/>
                </a:cubicBezTo>
                <a:cubicBezTo>
                  <a:pt x="3342910" y="4296116"/>
                  <a:pt x="3356610" y="4285488"/>
                  <a:pt x="3353895" y="4306037"/>
                </a:cubicBezTo>
                <a:cubicBezTo>
                  <a:pt x="3367541" y="4300534"/>
                  <a:pt x="3346306" y="4330948"/>
                  <a:pt x="3361728" y="4332215"/>
                </a:cubicBezTo>
                <a:cubicBezTo>
                  <a:pt x="3360746" y="4335915"/>
                  <a:pt x="3359307" y="4339458"/>
                  <a:pt x="3357748" y="4343006"/>
                </a:cubicBezTo>
                <a:lnTo>
                  <a:pt x="3356941" y="4344866"/>
                </a:lnTo>
                <a:lnTo>
                  <a:pt x="3356370" y="4352332"/>
                </a:lnTo>
                <a:lnTo>
                  <a:pt x="3352876" y="4354407"/>
                </a:lnTo>
                <a:lnTo>
                  <a:pt x="3352683" y="4444689"/>
                </a:lnTo>
                <a:cubicBezTo>
                  <a:pt x="3355485" y="4452425"/>
                  <a:pt x="3356736" y="4477980"/>
                  <a:pt x="3352455" y="4483791"/>
                </a:cubicBezTo>
                <a:cubicBezTo>
                  <a:pt x="3351784" y="4489320"/>
                  <a:pt x="3353780" y="4495171"/>
                  <a:pt x="3349030" y="4498683"/>
                </a:cubicBezTo>
                <a:cubicBezTo>
                  <a:pt x="3346858" y="4510741"/>
                  <a:pt x="3341860" y="4538358"/>
                  <a:pt x="3339427" y="4556140"/>
                </a:cubicBezTo>
                <a:cubicBezTo>
                  <a:pt x="3342836" y="4560659"/>
                  <a:pt x="3341611" y="4566842"/>
                  <a:pt x="3339521" y="4574959"/>
                </a:cubicBezTo>
                <a:lnTo>
                  <a:pt x="3338246" y="4582576"/>
                </a:lnTo>
                <a:lnTo>
                  <a:pt x="3348539" y="4605460"/>
                </a:lnTo>
                <a:lnTo>
                  <a:pt x="3345760" y="4678575"/>
                </a:lnTo>
                <a:lnTo>
                  <a:pt x="3356250" y="4713574"/>
                </a:lnTo>
                <a:cubicBezTo>
                  <a:pt x="3358600" y="4727943"/>
                  <a:pt x="3359577" y="4741820"/>
                  <a:pt x="3361380" y="4755215"/>
                </a:cubicBezTo>
                <a:cubicBezTo>
                  <a:pt x="3363928" y="4785596"/>
                  <a:pt x="3347531" y="4766123"/>
                  <a:pt x="3361636" y="4803525"/>
                </a:cubicBezTo>
                <a:cubicBezTo>
                  <a:pt x="3356254" y="4807867"/>
                  <a:pt x="3356117" y="4812705"/>
                  <a:pt x="3358957" y="4820729"/>
                </a:cubicBezTo>
                <a:cubicBezTo>
                  <a:pt x="3359783" y="4835507"/>
                  <a:pt x="3345952" y="4834947"/>
                  <a:pt x="3354635" y="4849546"/>
                </a:cubicBezTo>
                <a:cubicBezTo>
                  <a:pt x="3350894" y="4848362"/>
                  <a:pt x="3350351" y="4855411"/>
                  <a:pt x="3349759" y="4861941"/>
                </a:cubicBezTo>
                <a:lnTo>
                  <a:pt x="3347368" y="4866228"/>
                </a:lnTo>
                <a:lnTo>
                  <a:pt x="3358408" y="4889535"/>
                </a:lnTo>
                <a:cubicBezTo>
                  <a:pt x="3373705" y="4931282"/>
                  <a:pt x="3382233" y="4982216"/>
                  <a:pt x="3393319" y="5017998"/>
                </a:cubicBezTo>
                <a:cubicBezTo>
                  <a:pt x="3368256" y="5040241"/>
                  <a:pt x="3392200" y="5029364"/>
                  <a:pt x="3389184" y="5055049"/>
                </a:cubicBezTo>
                <a:cubicBezTo>
                  <a:pt x="3413510" y="5050695"/>
                  <a:pt x="3377700" y="5085342"/>
                  <a:pt x="3405892" y="5089973"/>
                </a:cubicBezTo>
                <a:cubicBezTo>
                  <a:pt x="3404451" y="5094499"/>
                  <a:pt x="3402165" y="5098741"/>
                  <a:pt x="3399662" y="5102960"/>
                </a:cubicBezTo>
                <a:lnTo>
                  <a:pt x="3398363" y="5105176"/>
                </a:lnTo>
                <a:lnTo>
                  <a:pt x="3398026" y="5114590"/>
                </a:lnTo>
                <a:lnTo>
                  <a:pt x="3391859" y="5116550"/>
                </a:lnTo>
                <a:lnTo>
                  <a:pt x="3386999" y="5130226"/>
                </a:lnTo>
                <a:cubicBezTo>
                  <a:pt x="3386119" y="5135455"/>
                  <a:pt x="3386267" y="5141205"/>
                  <a:pt x="3388073" y="5147747"/>
                </a:cubicBezTo>
                <a:cubicBezTo>
                  <a:pt x="3400425" y="5164741"/>
                  <a:pt x="3388688" y="5187675"/>
                  <a:pt x="3391234" y="5209919"/>
                </a:cubicBezTo>
                <a:lnTo>
                  <a:pt x="3395469" y="5220481"/>
                </a:lnTo>
                <a:lnTo>
                  <a:pt x="3392518" y="5250830"/>
                </a:lnTo>
                <a:lnTo>
                  <a:pt x="3393800" y="5252877"/>
                </a:lnTo>
                <a:cubicBezTo>
                  <a:pt x="3393941" y="5258188"/>
                  <a:pt x="3392357" y="5268832"/>
                  <a:pt x="3393361" y="5282697"/>
                </a:cubicBezTo>
                <a:lnTo>
                  <a:pt x="3399825" y="5336059"/>
                </a:lnTo>
                <a:lnTo>
                  <a:pt x="3392824" y="5344884"/>
                </a:lnTo>
                <a:lnTo>
                  <a:pt x="3389277" y="5345998"/>
                </a:lnTo>
                <a:lnTo>
                  <a:pt x="3390946" y="5360636"/>
                </a:lnTo>
                <a:lnTo>
                  <a:pt x="3386366" y="5371486"/>
                </a:lnTo>
                <a:lnTo>
                  <a:pt x="3390662" y="5381496"/>
                </a:lnTo>
                <a:lnTo>
                  <a:pt x="3388199" y="5395290"/>
                </a:lnTo>
                <a:cubicBezTo>
                  <a:pt x="3386677" y="5400263"/>
                  <a:pt x="3384810" y="5405812"/>
                  <a:pt x="3383455" y="5412069"/>
                </a:cubicBezTo>
                <a:lnTo>
                  <a:pt x="3376345" y="5426008"/>
                </a:lnTo>
                <a:lnTo>
                  <a:pt x="3374012" y="5448470"/>
                </a:lnTo>
                <a:cubicBezTo>
                  <a:pt x="3372358" y="5465848"/>
                  <a:pt x="3370199" y="5482458"/>
                  <a:pt x="3365299" y="5498771"/>
                </a:cubicBezTo>
                <a:cubicBezTo>
                  <a:pt x="3368242" y="5512292"/>
                  <a:pt x="3368289" y="5524931"/>
                  <a:pt x="3358774" y="5536815"/>
                </a:cubicBezTo>
                <a:cubicBezTo>
                  <a:pt x="3355554" y="5573082"/>
                  <a:pt x="3364982" y="5582256"/>
                  <a:pt x="3352897" y="5604851"/>
                </a:cubicBezTo>
                <a:cubicBezTo>
                  <a:pt x="3357655" y="5611851"/>
                  <a:pt x="3360065" y="5616619"/>
                  <a:pt x="3360918" y="5620215"/>
                </a:cubicBezTo>
                <a:cubicBezTo>
                  <a:pt x="3363482" y="5631010"/>
                  <a:pt x="3352061" y="5631235"/>
                  <a:pt x="3348145" y="5649365"/>
                </a:cubicBezTo>
                <a:cubicBezTo>
                  <a:pt x="3342329" y="5668683"/>
                  <a:pt x="3336842" y="5635583"/>
                  <a:pt x="3334135" y="5654076"/>
                </a:cubicBezTo>
                <a:cubicBezTo>
                  <a:pt x="3338089" y="5673079"/>
                  <a:pt x="3320876" y="5674673"/>
                  <a:pt x="3326011" y="5694285"/>
                </a:cubicBezTo>
                <a:cubicBezTo>
                  <a:pt x="3339441" y="5687377"/>
                  <a:pt x="3320185" y="5735320"/>
                  <a:pt x="3331448" y="5735077"/>
                </a:cubicBezTo>
                <a:cubicBezTo>
                  <a:pt x="3313758" y="5754960"/>
                  <a:pt x="3333086" y="5760823"/>
                  <a:pt x="3326180" y="5784860"/>
                </a:cubicBezTo>
                <a:cubicBezTo>
                  <a:pt x="3319129" y="5796737"/>
                  <a:pt x="3317432" y="5804806"/>
                  <a:pt x="3323175" y="5814629"/>
                </a:cubicBezTo>
                <a:cubicBezTo>
                  <a:pt x="3289103" y="5869565"/>
                  <a:pt x="3319352" y="5845410"/>
                  <a:pt x="3303983" y="5894405"/>
                </a:cubicBezTo>
                <a:lnTo>
                  <a:pt x="3302615" y="5898375"/>
                </a:lnTo>
                <a:lnTo>
                  <a:pt x="3305988" y="5914019"/>
                </a:lnTo>
                <a:cubicBezTo>
                  <a:pt x="3306566" y="5914416"/>
                  <a:pt x="3307142" y="5914813"/>
                  <a:pt x="3307720" y="5915209"/>
                </a:cubicBezTo>
                <a:lnTo>
                  <a:pt x="3288942" y="5962966"/>
                </a:lnTo>
                <a:lnTo>
                  <a:pt x="3289995" y="5969791"/>
                </a:lnTo>
                <a:lnTo>
                  <a:pt x="3273219" y="6000303"/>
                </a:lnTo>
                <a:lnTo>
                  <a:pt x="3266971" y="6016394"/>
                </a:lnTo>
                <a:lnTo>
                  <a:pt x="3258268" y="6034498"/>
                </a:lnTo>
                <a:lnTo>
                  <a:pt x="3262376" y="6046147"/>
                </a:lnTo>
                <a:cubicBezTo>
                  <a:pt x="3269023" y="6073717"/>
                  <a:pt x="3250846" y="6118951"/>
                  <a:pt x="3274161" y="6127097"/>
                </a:cubicBezTo>
                <a:cubicBezTo>
                  <a:pt x="3261055" y="6140796"/>
                  <a:pt x="3284255" y="6151240"/>
                  <a:pt x="3287116" y="6165061"/>
                </a:cubicBezTo>
                <a:cubicBezTo>
                  <a:pt x="3278972" y="6176795"/>
                  <a:pt x="3286959" y="6181809"/>
                  <a:pt x="3289289" y="6191816"/>
                </a:cubicBezTo>
                <a:cubicBezTo>
                  <a:pt x="3284123" y="6196765"/>
                  <a:pt x="3284941" y="6205311"/>
                  <a:pt x="3291517" y="6207797"/>
                </a:cubicBezTo>
                <a:cubicBezTo>
                  <a:pt x="3306003" y="6202672"/>
                  <a:pt x="3300501" y="6232914"/>
                  <a:pt x="3310808" y="6234442"/>
                </a:cubicBezTo>
                <a:cubicBezTo>
                  <a:pt x="3314005" y="6251566"/>
                  <a:pt x="3305763" y="6327405"/>
                  <a:pt x="3322832" y="6339012"/>
                </a:cubicBezTo>
                <a:cubicBezTo>
                  <a:pt x="3332735" y="6373401"/>
                  <a:pt x="3309981" y="6425589"/>
                  <a:pt x="3311360" y="6440393"/>
                </a:cubicBezTo>
                <a:cubicBezTo>
                  <a:pt x="3282540" y="6457108"/>
                  <a:pt x="3365374" y="6523495"/>
                  <a:pt x="3370963" y="6586374"/>
                </a:cubicBezTo>
                <a:cubicBezTo>
                  <a:pt x="3368621" y="6595055"/>
                  <a:pt x="3368943" y="6599590"/>
                  <a:pt x="3375863" y="6601412"/>
                </a:cubicBezTo>
                <a:cubicBezTo>
                  <a:pt x="3380798" y="6617525"/>
                  <a:pt x="3389212" y="6649404"/>
                  <a:pt x="3400578" y="6683057"/>
                </a:cubicBezTo>
                <a:cubicBezTo>
                  <a:pt x="3408645" y="6705148"/>
                  <a:pt x="3410628" y="6805370"/>
                  <a:pt x="3417831" y="6852700"/>
                </a:cubicBezTo>
                <a:lnTo>
                  <a:pt x="3418926" y="6858000"/>
                </a:lnTo>
                <a:lnTo>
                  <a:pt x="0" y="6858000"/>
                </a:lnTo>
                <a:close/>
              </a:path>
            </a:pathLst>
          </a:custGeom>
        </p:spPr>
      </p:pic>
    </p:spTree>
    <p:extLst>
      <p:ext uri="{BB962C8B-B14F-4D97-AF65-F5344CB8AC3E}">
        <p14:creationId xmlns:p14="http://schemas.microsoft.com/office/powerpoint/2010/main" val="329238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ppt_w*1.125000"/>
                                          </p:val>
                                        </p:tav>
                                        <p:tav tm="100000">
                                          <p:val>
                                            <p:strVal val="#ppt_x"/>
                                          </p:val>
                                        </p:tav>
                                      </p:tavLst>
                                    </p:anim>
                                    <p:animEffect transition="in" filter="wipe(right)">
                                      <p:cBhvr>
                                        <p:cTn id="8" dur="10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FF5B-4F46-234B-BFAF-4F5101E36A1D}"/>
              </a:ext>
            </a:extLst>
          </p:cNvPr>
          <p:cNvSpPr>
            <a:spLocks noGrp="1"/>
          </p:cNvSpPr>
          <p:nvPr>
            <p:ph type="title"/>
          </p:nvPr>
        </p:nvSpPr>
        <p:spPr>
          <a:xfrm>
            <a:off x="838200" y="-534389"/>
            <a:ext cx="10515600" cy="1710046"/>
          </a:xfrm>
        </p:spPr>
        <p:txBody>
          <a:bodyPr/>
          <a:lstStyle/>
          <a:p>
            <a:br>
              <a:rPr lang="en-US" dirty="0">
                <a:solidFill>
                  <a:schemeClr val="tx1">
                    <a:lumMod val="85000"/>
                    <a:lumOff val="15000"/>
                  </a:schemeClr>
                </a:solidFill>
              </a:rPr>
            </a:br>
            <a:r>
              <a:rPr lang="en-US" dirty="0">
                <a:solidFill>
                  <a:schemeClr val="tx1">
                    <a:lumMod val="85000"/>
                    <a:lumOff val="15000"/>
                  </a:schemeClr>
                </a:solidFill>
              </a:rPr>
              <a:t>Shipping Art</a:t>
            </a:r>
            <a:endParaRPr lang="en-US" dirty="0"/>
          </a:p>
        </p:txBody>
      </p:sp>
      <p:pic>
        <p:nvPicPr>
          <p:cNvPr id="5" name="Content Placeholder 4" descr="Graphical user interface, text&#10;&#10;Description automatically generated">
            <a:extLst>
              <a:ext uri="{FF2B5EF4-FFF2-40B4-BE49-F238E27FC236}">
                <a16:creationId xmlns:a16="http://schemas.microsoft.com/office/drawing/2014/main" id="{9FDF9820-2D0E-294F-B27F-847ADE7CF060}"/>
              </a:ext>
            </a:extLst>
          </p:cNvPr>
          <p:cNvPicPr>
            <a:picLocks noGrp="1" noChangeAspect="1"/>
          </p:cNvPicPr>
          <p:nvPr>
            <p:ph idx="1"/>
          </p:nvPr>
        </p:nvPicPr>
        <p:blipFill>
          <a:blip r:embed="rId3"/>
          <a:stretch>
            <a:fillRect/>
          </a:stretch>
        </p:blipFill>
        <p:spPr>
          <a:xfrm>
            <a:off x="0" y="1014412"/>
            <a:ext cx="12192000" cy="5843587"/>
          </a:xfrm>
        </p:spPr>
      </p:pic>
    </p:spTree>
    <p:extLst>
      <p:ext uri="{BB962C8B-B14F-4D97-AF65-F5344CB8AC3E}">
        <p14:creationId xmlns:p14="http://schemas.microsoft.com/office/powerpoint/2010/main" val="1602112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8F58EDD9-0685-44E6-9B72-108BB10E1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5FEB0-30E2-1449-BDFC-252F17F37608}"/>
              </a:ext>
            </a:extLst>
          </p:cNvPr>
          <p:cNvSpPr>
            <a:spLocks noGrp="1"/>
          </p:cNvSpPr>
          <p:nvPr>
            <p:ph type="title"/>
          </p:nvPr>
        </p:nvSpPr>
        <p:spPr>
          <a:xfrm>
            <a:off x="633446" y="640081"/>
            <a:ext cx="6562262" cy="3849244"/>
          </a:xfrm>
          <a:noFill/>
        </p:spPr>
        <p:txBody>
          <a:bodyPr vert="horz" lIns="91440" tIns="45720" rIns="91440" bIns="45720" rtlCol="0" anchor="b">
            <a:normAutofit/>
          </a:bodyPr>
          <a:lstStyle/>
          <a:p>
            <a:pPr algn="ctr"/>
            <a:r>
              <a:rPr lang="en-US" sz="6000" dirty="0"/>
              <a:t>Customer Satisfaction</a:t>
            </a:r>
            <a:br>
              <a:rPr lang="en-US" sz="6000" dirty="0"/>
            </a:br>
            <a:endParaRPr lang="en-US" sz="6000" dirty="0"/>
          </a:p>
        </p:txBody>
      </p:sp>
      <p:sp>
        <p:nvSpPr>
          <p:cNvPr id="3" name="Content Placeholder 2">
            <a:extLst>
              <a:ext uri="{FF2B5EF4-FFF2-40B4-BE49-F238E27FC236}">
                <a16:creationId xmlns:a16="http://schemas.microsoft.com/office/drawing/2014/main" id="{5C819C43-22E8-234A-AC1B-8342AB48E871}"/>
              </a:ext>
            </a:extLst>
          </p:cNvPr>
          <p:cNvSpPr>
            <a:spLocks noGrp="1"/>
          </p:cNvSpPr>
          <p:nvPr>
            <p:ph idx="1"/>
          </p:nvPr>
        </p:nvSpPr>
        <p:spPr>
          <a:xfrm>
            <a:off x="633446" y="4627755"/>
            <a:ext cx="6562262" cy="1590165"/>
          </a:xfrm>
          <a:noFill/>
        </p:spPr>
        <p:txBody>
          <a:bodyPr vert="horz" lIns="91440" tIns="45720" rIns="91440" bIns="45720" rtlCol="0">
            <a:normAutofit/>
          </a:bodyPr>
          <a:lstStyle/>
          <a:p>
            <a:pPr marL="0" indent="0" algn="ctr">
              <a:buNone/>
            </a:pPr>
            <a:r>
              <a:rPr lang="en-US" sz="2400" dirty="0"/>
              <a:t>Harry (</a:t>
            </a:r>
            <a:r>
              <a:rPr lang="en-US" sz="2400" i="1" dirty="0">
                <a:solidFill>
                  <a:schemeClr val="tx1">
                    <a:lumMod val="85000"/>
                    <a:lumOff val="15000"/>
                  </a:schemeClr>
                </a:solidFill>
              </a:rPr>
              <a:t>Account 3 – O7fF</a:t>
            </a:r>
            <a:r>
              <a:rPr lang="en-US" sz="2400" dirty="0"/>
              <a:t>) received his Artwork and he seems to be very happy with his purchase. </a:t>
            </a:r>
          </a:p>
        </p:txBody>
      </p:sp>
      <p:pic>
        <p:nvPicPr>
          <p:cNvPr id="5" name="Picture 4" descr="A picture containing person&#10;&#10;Description automatically generated">
            <a:extLst>
              <a:ext uri="{FF2B5EF4-FFF2-40B4-BE49-F238E27FC236}">
                <a16:creationId xmlns:a16="http://schemas.microsoft.com/office/drawing/2014/main" id="{66CCB6DD-7E27-3D45-BC23-E90F09515CEF}"/>
              </a:ext>
            </a:extLst>
          </p:cNvPr>
          <p:cNvPicPr>
            <a:picLocks noChangeAspect="1"/>
          </p:cNvPicPr>
          <p:nvPr/>
        </p:nvPicPr>
        <p:blipFill rotWithShape="1">
          <a:blip r:embed="rId3"/>
          <a:srcRect t="42" r="-1" b="12679"/>
          <a:stretch/>
        </p:blipFill>
        <p:spPr>
          <a:xfrm>
            <a:off x="7552944" y="10"/>
            <a:ext cx="4636008" cy="6857990"/>
          </a:xfrm>
          <a:prstGeom prst="rect">
            <a:avLst/>
          </a:prstGeom>
        </p:spPr>
      </p:pic>
    </p:spTree>
    <p:extLst>
      <p:ext uri="{BB962C8B-B14F-4D97-AF65-F5344CB8AC3E}">
        <p14:creationId xmlns:p14="http://schemas.microsoft.com/office/powerpoint/2010/main" val="3469875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0DA06-9724-684D-AB2E-997B4D17A3D9}"/>
              </a:ext>
            </a:extLst>
          </p:cNvPr>
          <p:cNvSpPr>
            <a:spLocks noGrp="1"/>
          </p:cNvSpPr>
          <p:nvPr>
            <p:ph type="title"/>
          </p:nvPr>
        </p:nvSpPr>
        <p:spPr>
          <a:xfrm>
            <a:off x="838200" y="-415635"/>
            <a:ext cx="10515600" cy="1947552"/>
          </a:xfrm>
        </p:spPr>
        <p:txBody>
          <a:bodyPr>
            <a:normAutofit/>
          </a:bodyPr>
          <a:lstStyle/>
          <a:p>
            <a:r>
              <a:rPr lang="en-US" dirty="0"/>
              <a:t>Customer Satisfaction</a:t>
            </a:r>
            <a:br>
              <a:rPr lang="en-US" dirty="0"/>
            </a:br>
            <a:r>
              <a:rPr lang="en-US" sz="2000" dirty="0"/>
              <a:t>Let’s assume Harry was satisfied with the Art he received.</a:t>
            </a:r>
            <a:endParaRPr lang="en-US" dirty="0"/>
          </a:p>
        </p:txBody>
      </p:sp>
      <p:pic>
        <p:nvPicPr>
          <p:cNvPr id="5" name="Content Placeholder 4">
            <a:extLst>
              <a:ext uri="{FF2B5EF4-FFF2-40B4-BE49-F238E27FC236}">
                <a16:creationId xmlns:a16="http://schemas.microsoft.com/office/drawing/2014/main" id="{4E1254A7-D6D3-E346-9095-B78757245767}"/>
              </a:ext>
            </a:extLst>
          </p:cNvPr>
          <p:cNvPicPr>
            <a:picLocks noGrp="1" noChangeAspect="1"/>
          </p:cNvPicPr>
          <p:nvPr>
            <p:ph idx="1"/>
          </p:nvPr>
        </p:nvPicPr>
        <p:blipFill>
          <a:blip r:embed="rId3"/>
          <a:stretch>
            <a:fillRect/>
          </a:stretch>
        </p:blipFill>
        <p:spPr>
          <a:xfrm>
            <a:off x="0" y="1092530"/>
            <a:ext cx="12192000" cy="5765470"/>
          </a:xfrm>
        </p:spPr>
      </p:pic>
    </p:spTree>
    <p:extLst>
      <p:ext uri="{BB962C8B-B14F-4D97-AF65-F5344CB8AC3E}">
        <p14:creationId xmlns:p14="http://schemas.microsoft.com/office/powerpoint/2010/main" val="435331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9BD92-0594-5241-A3D7-21DAEF39313E}"/>
              </a:ext>
            </a:extLst>
          </p:cNvPr>
          <p:cNvSpPr>
            <a:spLocks noGrp="1"/>
          </p:cNvSpPr>
          <p:nvPr>
            <p:ph type="title"/>
          </p:nvPr>
        </p:nvSpPr>
        <p:spPr>
          <a:xfrm>
            <a:off x="965199" y="851517"/>
            <a:ext cx="5130795" cy="1461778"/>
          </a:xfrm>
        </p:spPr>
        <p:txBody>
          <a:bodyPr>
            <a:normAutofit/>
          </a:bodyPr>
          <a:lstStyle/>
          <a:p>
            <a:r>
              <a:rPr lang="en-US" sz="4000"/>
              <a:t>Customer Satisfaction</a:t>
            </a:r>
            <a:br>
              <a:rPr lang="en-US" sz="4000"/>
            </a:br>
            <a:endParaRPr lang="en-US" sz="4000"/>
          </a:p>
        </p:txBody>
      </p:sp>
      <p:sp>
        <p:nvSpPr>
          <p:cNvPr id="9" name="Content Placeholder 8">
            <a:extLst>
              <a:ext uri="{FF2B5EF4-FFF2-40B4-BE49-F238E27FC236}">
                <a16:creationId xmlns:a16="http://schemas.microsoft.com/office/drawing/2014/main" id="{29C4D73F-0C71-4AF5-9E19-99FA6CA9FB1A}"/>
              </a:ext>
            </a:extLst>
          </p:cNvPr>
          <p:cNvSpPr>
            <a:spLocks noGrp="1"/>
          </p:cNvSpPr>
          <p:nvPr>
            <p:ph idx="1"/>
          </p:nvPr>
        </p:nvSpPr>
        <p:spPr>
          <a:xfrm>
            <a:off x="965200" y="2470248"/>
            <a:ext cx="4048344" cy="3536236"/>
          </a:xfrm>
        </p:spPr>
        <p:txBody>
          <a:bodyPr>
            <a:normAutofit fontScale="92500" lnSpcReduction="20000"/>
          </a:bodyPr>
          <a:lstStyle/>
          <a:p>
            <a:pPr marL="0" indent="0">
              <a:buNone/>
            </a:pPr>
            <a:r>
              <a:rPr lang="en-US" sz="2400" dirty="0"/>
              <a:t>Remember Tom?? </a:t>
            </a:r>
          </a:p>
          <a:p>
            <a:pPr marL="0" indent="0">
              <a:buNone/>
            </a:pPr>
            <a:r>
              <a:rPr lang="en-US" sz="2400" i="1" dirty="0">
                <a:solidFill>
                  <a:schemeClr val="tx1">
                    <a:lumMod val="85000"/>
                    <a:lumOff val="15000"/>
                  </a:schemeClr>
                </a:solidFill>
              </a:rPr>
              <a:t>(Account 2 – E91d) </a:t>
            </a:r>
          </a:p>
          <a:p>
            <a:pPr marL="0" indent="0">
              <a:buNone/>
            </a:pPr>
            <a:endParaRPr lang="en-US" sz="2400" i="1" dirty="0">
              <a:solidFill>
                <a:schemeClr val="tx1">
                  <a:lumMod val="85000"/>
                  <a:lumOff val="15000"/>
                </a:schemeClr>
              </a:solidFill>
            </a:endParaRPr>
          </a:p>
          <a:p>
            <a:pPr>
              <a:buFont typeface="Courier New" panose="02070309020205020404" pitchFamily="49" charset="0"/>
              <a:buChar char="o"/>
            </a:pPr>
            <a:r>
              <a:rPr lang="en-US" sz="2400" dirty="0"/>
              <a:t>He won the Bid for Art 2 </a:t>
            </a:r>
          </a:p>
          <a:p>
            <a:pPr>
              <a:buFont typeface="Courier New" panose="02070309020205020404" pitchFamily="49" charset="0"/>
              <a:buChar char="o"/>
            </a:pPr>
            <a:r>
              <a:rPr lang="en-US" sz="2400" dirty="0"/>
              <a:t>He received the Art successfully.</a:t>
            </a:r>
          </a:p>
          <a:p>
            <a:pPr>
              <a:buFont typeface="Courier New" panose="02070309020205020404" pitchFamily="49" charset="0"/>
              <a:buChar char="o"/>
            </a:pPr>
            <a:r>
              <a:rPr lang="en-US" sz="2400" dirty="0"/>
              <a:t>Unfortunately, he is not satisfied with the Art. </a:t>
            </a:r>
          </a:p>
          <a:p>
            <a:pPr>
              <a:buFont typeface="Courier New" panose="02070309020205020404" pitchFamily="49" charset="0"/>
              <a:buChar char="o"/>
            </a:pPr>
            <a:r>
              <a:rPr lang="en-US" sz="2400" dirty="0"/>
              <a:t>Let’s see how can he return the art back. </a:t>
            </a:r>
          </a:p>
        </p:txBody>
      </p:sp>
      <p:sp>
        <p:nvSpPr>
          <p:cNvPr id="21" name="Freeform: Shape 20">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Logo&#10;&#10;Description automatically generated">
            <a:extLst>
              <a:ext uri="{FF2B5EF4-FFF2-40B4-BE49-F238E27FC236}">
                <a16:creationId xmlns:a16="http://schemas.microsoft.com/office/drawing/2014/main" id="{A59CD1B9-BDC2-AD49-B952-F16B389A407C}"/>
              </a:ext>
            </a:extLst>
          </p:cNvPr>
          <p:cNvPicPr>
            <a:picLocks noChangeAspect="1"/>
          </p:cNvPicPr>
          <p:nvPr/>
        </p:nvPicPr>
        <p:blipFill>
          <a:blip r:embed="rId3"/>
          <a:stretch>
            <a:fillRect/>
          </a:stretch>
        </p:blipFill>
        <p:spPr>
          <a:xfrm>
            <a:off x="7551417" y="2105470"/>
            <a:ext cx="3185158" cy="3217333"/>
          </a:xfrm>
          <a:prstGeom prst="rect">
            <a:avLst/>
          </a:prstGeom>
        </p:spPr>
      </p:pic>
    </p:spTree>
    <p:extLst>
      <p:ext uri="{BB962C8B-B14F-4D97-AF65-F5344CB8AC3E}">
        <p14:creationId xmlns:p14="http://schemas.microsoft.com/office/powerpoint/2010/main" val="35057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repeatCount="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left)">
                                      <p:cBhvr>
                                        <p:cTn id="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251C2-8D00-2F45-A7F8-0C5862BC182D}"/>
              </a:ext>
            </a:extLst>
          </p:cNvPr>
          <p:cNvSpPr>
            <a:spLocks noGrp="1"/>
          </p:cNvSpPr>
          <p:nvPr>
            <p:ph type="title"/>
          </p:nvPr>
        </p:nvSpPr>
        <p:spPr>
          <a:xfrm>
            <a:off x="838200" y="-114299"/>
            <a:ext cx="10515600" cy="1400174"/>
          </a:xfrm>
        </p:spPr>
        <p:txBody>
          <a:bodyPr/>
          <a:lstStyle/>
          <a:p>
            <a:r>
              <a:rPr lang="en-US" dirty="0"/>
              <a:t>Customer Satisfaction</a:t>
            </a:r>
            <a:br>
              <a:rPr lang="en-US" dirty="0"/>
            </a:br>
            <a:r>
              <a:rPr lang="en-US" sz="2400" dirty="0"/>
              <a:t>Tom not satisfied with his Art</a:t>
            </a:r>
            <a:endParaRPr lang="en-US" dirty="0"/>
          </a:p>
        </p:txBody>
      </p:sp>
      <p:pic>
        <p:nvPicPr>
          <p:cNvPr id="5" name="Content Placeholder 4">
            <a:extLst>
              <a:ext uri="{FF2B5EF4-FFF2-40B4-BE49-F238E27FC236}">
                <a16:creationId xmlns:a16="http://schemas.microsoft.com/office/drawing/2014/main" id="{0D59AA71-6C36-634F-80E9-7795BFE319A5}"/>
              </a:ext>
            </a:extLst>
          </p:cNvPr>
          <p:cNvPicPr>
            <a:picLocks noGrp="1" noChangeAspect="1"/>
          </p:cNvPicPr>
          <p:nvPr>
            <p:ph idx="1"/>
          </p:nvPr>
        </p:nvPicPr>
        <p:blipFill>
          <a:blip r:embed="rId3"/>
          <a:stretch>
            <a:fillRect/>
          </a:stretch>
        </p:blipFill>
        <p:spPr>
          <a:xfrm>
            <a:off x="0" y="1114425"/>
            <a:ext cx="12192000" cy="5743575"/>
          </a:xfrm>
        </p:spPr>
      </p:pic>
    </p:spTree>
    <p:extLst>
      <p:ext uri="{BB962C8B-B14F-4D97-AF65-F5344CB8AC3E}">
        <p14:creationId xmlns:p14="http://schemas.microsoft.com/office/powerpoint/2010/main" val="490512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B7B312-DBE7-F340-98CC-9A1784B87392}"/>
              </a:ext>
            </a:extLst>
          </p:cNvPr>
          <p:cNvSpPr>
            <a:spLocks noGrp="1"/>
          </p:cNvSpPr>
          <p:nvPr>
            <p:ph type="title"/>
          </p:nvPr>
        </p:nvSpPr>
        <p:spPr>
          <a:xfrm>
            <a:off x="1286933" y="1327438"/>
            <a:ext cx="6247722" cy="1461778"/>
          </a:xfrm>
        </p:spPr>
        <p:txBody>
          <a:bodyPr anchor="t">
            <a:normAutofit/>
          </a:bodyPr>
          <a:lstStyle/>
          <a:p>
            <a:r>
              <a:rPr lang="en-US" dirty="0"/>
              <a:t>Problem Solved</a:t>
            </a:r>
          </a:p>
        </p:txBody>
      </p:sp>
      <p:sp>
        <p:nvSpPr>
          <p:cNvPr id="3" name="Content Placeholder 2">
            <a:extLst>
              <a:ext uri="{FF2B5EF4-FFF2-40B4-BE49-F238E27FC236}">
                <a16:creationId xmlns:a16="http://schemas.microsoft.com/office/drawing/2014/main" id="{9E68F003-E746-1D46-85D8-9F501C03F2A1}"/>
              </a:ext>
            </a:extLst>
          </p:cNvPr>
          <p:cNvSpPr>
            <a:spLocks noGrp="1"/>
          </p:cNvSpPr>
          <p:nvPr>
            <p:ph idx="1"/>
          </p:nvPr>
        </p:nvSpPr>
        <p:spPr>
          <a:xfrm>
            <a:off x="1286934" y="2946169"/>
            <a:ext cx="6247722" cy="3088871"/>
          </a:xfrm>
        </p:spPr>
        <p:txBody>
          <a:bodyPr>
            <a:normAutofit/>
          </a:bodyPr>
          <a:lstStyle/>
          <a:p>
            <a:r>
              <a:rPr lang="en-US" sz="2400" dirty="0"/>
              <a:t>We’ve created a platform that allows for the safe creation, issuance, sale, and transfer of digital artwork online through our marketplace. What we built has applications beyond just digital artwork, like the efficient sale and transfer of anything online. This allows for disintermediation as well as increased efficiency and transparency for all users. </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93400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8717E5B-2C1D-4094-9D25-6FF6FBD92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1219200"/>
            <a:ext cx="4510838" cy="380455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DFE146C-9B4B-7845-A1C1-774BA397D477}"/>
              </a:ext>
            </a:extLst>
          </p:cNvPr>
          <p:cNvSpPr>
            <a:spLocks noGrp="1"/>
          </p:cNvSpPr>
          <p:nvPr>
            <p:ph type="title"/>
          </p:nvPr>
        </p:nvSpPr>
        <p:spPr>
          <a:xfrm>
            <a:off x="1139044" y="2090114"/>
            <a:ext cx="3382890" cy="2481886"/>
          </a:xfrm>
        </p:spPr>
        <p:txBody>
          <a:bodyPr>
            <a:normAutofit/>
          </a:bodyPr>
          <a:lstStyle/>
          <a:p>
            <a:pPr algn="ctr"/>
            <a:r>
              <a:rPr lang="en-US"/>
              <a:t>Future Plan </a:t>
            </a:r>
            <a:endParaRPr lang="en-US" i="1"/>
          </a:p>
        </p:txBody>
      </p:sp>
      <p:sp>
        <p:nvSpPr>
          <p:cNvPr id="3" name="Content Placeholder 2">
            <a:extLst>
              <a:ext uri="{FF2B5EF4-FFF2-40B4-BE49-F238E27FC236}">
                <a16:creationId xmlns:a16="http://schemas.microsoft.com/office/drawing/2014/main" id="{A19510E3-B29A-A14A-B31F-15028ADAA67B}"/>
              </a:ext>
            </a:extLst>
          </p:cNvPr>
          <p:cNvSpPr>
            <a:spLocks noGrp="1"/>
          </p:cNvSpPr>
          <p:nvPr>
            <p:ph idx="1"/>
          </p:nvPr>
        </p:nvSpPr>
        <p:spPr>
          <a:xfrm>
            <a:off x="5285014" y="964850"/>
            <a:ext cx="6068786" cy="4928300"/>
          </a:xfrm>
        </p:spPr>
        <p:txBody>
          <a:bodyPr anchor="ctr">
            <a:normAutofit/>
          </a:bodyPr>
          <a:lstStyle/>
          <a:p>
            <a:pPr marL="0" indent="0">
              <a:buNone/>
            </a:pPr>
            <a:r>
              <a:rPr lang="en-US" sz="2400" b="1" i="1" dirty="0"/>
              <a:t>Amazon started with books we are starting with art!</a:t>
            </a:r>
          </a:p>
          <a:p>
            <a:pPr marL="0" indent="0">
              <a:buNone/>
            </a:pPr>
            <a:endParaRPr lang="en-US" sz="2000" dirty="0"/>
          </a:p>
          <a:p>
            <a:r>
              <a:rPr lang="en-US" sz="2000" dirty="0"/>
              <a:t>Front End website </a:t>
            </a:r>
          </a:p>
          <a:p>
            <a:r>
              <a:rPr lang="en-US" sz="2000" dirty="0"/>
              <a:t>Donation to Art Charities </a:t>
            </a:r>
          </a:p>
          <a:p>
            <a:r>
              <a:rPr lang="en-US" sz="2000" dirty="0"/>
              <a:t>Royalty on each sale to the Artist</a:t>
            </a:r>
          </a:p>
          <a:p>
            <a:r>
              <a:rPr lang="en-US" sz="2000" dirty="0"/>
              <a:t>Ratings for Artist</a:t>
            </a:r>
          </a:p>
          <a:p>
            <a:r>
              <a:rPr lang="en-US" sz="2000" dirty="0"/>
              <a:t>Buy it now with premium</a:t>
            </a:r>
          </a:p>
          <a:p>
            <a:r>
              <a:rPr lang="en-US" sz="2000" dirty="0"/>
              <a:t>Supply chain of the material used to create the art</a:t>
            </a:r>
          </a:p>
          <a:p>
            <a:endParaRPr lang="en-US" sz="2000" dirty="0"/>
          </a:p>
          <a:p>
            <a:endParaRPr lang="en-US" sz="2000" dirty="0"/>
          </a:p>
        </p:txBody>
      </p:sp>
    </p:spTree>
    <p:extLst>
      <p:ext uri="{BB962C8B-B14F-4D97-AF65-F5344CB8AC3E}">
        <p14:creationId xmlns:p14="http://schemas.microsoft.com/office/powerpoint/2010/main" val="364209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7AACA87-D30D-3F4B-8557-409A6A44BD03}"/>
              </a:ext>
            </a:extLst>
          </p:cNvPr>
          <p:cNvSpPr>
            <a:spLocks noGrp="1"/>
          </p:cNvSpPr>
          <p:nvPr>
            <p:ph type="title"/>
          </p:nvPr>
        </p:nvSpPr>
        <p:spPr>
          <a:xfrm>
            <a:off x="965199" y="465676"/>
            <a:ext cx="5451504" cy="2754602"/>
          </a:xfrm>
        </p:spPr>
        <p:txBody>
          <a:bodyPr vert="horz" lIns="91440" tIns="45720" rIns="91440" bIns="45720" rtlCol="0" anchor="b">
            <a:normAutofit/>
          </a:bodyPr>
          <a:lstStyle/>
          <a:p>
            <a:r>
              <a:rPr lang="en-US" sz="4000" dirty="0"/>
              <a:t>The Story</a:t>
            </a:r>
          </a:p>
        </p:txBody>
      </p:sp>
      <p:sp>
        <p:nvSpPr>
          <p:cNvPr id="9" name="Content Placeholder 8">
            <a:extLst>
              <a:ext uri="{FF2B5EF4-FFF2-40B4-BE49-F238E27FC236}">
                <a16:creationId xmlns:a16="http://schemas.microsoft.com/office/drawing/2014/main" id="{E5C87F73-BA3A-6B4B-82B4-A09446CC4DC7}"/>
              </a:ext>
            </a:extLst>
          </p:cNvPr>
          <p:cNvSpPr>
            <a:spLocks noGrp="1"/>
          </p:cNvSpPr>
          <p:nvPr>
            <p:ph sz="half" idx="2"/>
          </p:nvPr>
        </p:nvSpPr>
        <p:spPr>
          <a:xfrm>
            <a:off x="965200" y="3393569"/>
            <a:ext cx="3018553" cy="3123835"/>
          </a:xfrm>
        </p:spPr>
        <p:txBody>
          <a:bodyPr vert="horz" lIns="91440" tIns="45720" rIns="91440" bIns="45720" rtlCol="0">
            <a:normAutofit/>
          </a:bodyPr>
          <a:lstStyle/>
          <a:p>
            <a:pPr marL="0"/>
            <a:r>
              <a:rPr lang="en-US" sz="2000" dirty="0"/>
              <a:t>Our friends Mark and Mary are very talented artists living in different parts of the world. During our recent virtual coffee meet, they expressed some of their concerns about selling their art in stores and online. </a:t>
            </a:r>
          </a:p>
        </p:txBody>
      </p:sp>
      <p:pic>
        <p:nvPicPr>
          <p:cNvPr id="7" name="Graphic 6">
            <a:extLst>
              <a:ext uri="{FF2B5EF4-FFF2-40B4-BE49-F238E27FC236}">
                <a16:creationId xmlns:a16="http://schemas.microsoft.com/office/drawing/2014/main" id="{87A6B642-B6FE-E645-B073-24014EE33E9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7660" t="47750" r="37975" b="5900"/>
          <a:stretch/>
        </p:blipFill>
        <p:spPr>
          <a:xfrm flipH="1">
            <a:off x="4853007" y="4018964"/>
            <a:ext cx="1828033" cy="1873047"/>
          </a:xfrm>
          <a:prstGeom prst="rect">
            <a:avLst/>
          </a:prstGeom>
        </p:spPr>
      </p:pic>
      <p:pic>
        <p:nvPicPr>
          <p:cNvPr id="5" name="Content Placeholder 4">
            <a:extLst>
              <a:ext uri="{FF2B5EF4-FFF2-40B4-BE49-F238E27FC236}">
                <a16:creationId xmlns:a16="http://schemas.microsoft.com/office/drawing/2014/main" id="{4AAA2AF4-D2E3-664A-A4F1-58E1EB622898}"/>
              </a:ext>
            </a:extLst>
          </p:cNvPr>
          <p:cNvPicPr>
            <a:picLocks noGrp="1" noChangeAspect="1"/>
          </p:cNvPicPr>
          <p:nvPr>
            <p:ph sz="half" idx="1"/>
          </p:nvPr>
        </p:nvPicPr>
        <p:blipFill rotWithShape="1">
          <a:blip r:embed="rId2">
            <a:extLst>
              <a:ext uri="{96DAC541-7B7A-43D3-8B79-37D633B846F1}">
                <asvg:svgBlip xmlns:asvg="http://schemas.microsoft.com/office/drawing/2016/SVG/main" r:embed="rId3"/>
              </a:ext>
            </a:extLst>
          </a:blip>
          <a:srcRect r="65993" b="42400"/>
          <a:stretch/>
        </p:blipFill>
        <p:spPr>
          <a:xfrm>
            <a:off x="8272143" y="1909854"/>
            <a:ext cx="2211986" cy="2846216"/>
          </a:xfrm>
          <a:prstGeom prst="rect">
            <a:avLst/>
          </a:prstGeom>
        </p:spPr>
      </p:pic>
    </p:spTree>
    <p:extLst>
      <p:ext uri="{BB962C8B-B14F-4D97-AF65-F5344CB8AC3E}">
        <p14:creationId xmlns:p14="http://schemas.microsoft.com/office/powerpoint/2010/main" val="1824176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31">
            <a:extLst>
              <a:ext uri="{FF2B5EF4-FFF2-40B4-BE49-F238E27FC236}">
                <a16:creationId xmlns:a16="http://schemas.microsoft.com/office/drawing/2014/main" id="{4D4BA66C-D6F4-4145-80D3-CCCFEAA8F631}"/>
              </a:ext>
            </a:extLst>
          </p:cNvPr>
          <p:cNvSpPr>
            <a:spLocks noGrp="1"/>
          </p:cNvSpPr>
          <p:nvPr>
            <p:ph idx="1"/>
          </p:nvPr>
        </p:nvSpPr>
        <p:spPr>
          <a:xfrm>
            <a:off x="838200" y="2755075"/>
            <a:ext cx="4619621" cy="3421888"/>
          </a:xfrm>
        </p:spPr>
        <p:txBody>
          <a:bodyPr vert="horz" lIns="91440" tIns="45720" rIns="91440" bIns="45720" rtlCol="0">
            <a:normAutofit/>
          </a:bodyPr>
          <a:lstStyle/>
          <a:p>
            <a:pPr marL="0" indent="0" algn="ctr">
              <a:spcBef>
                <a:spcPct val="0"/>
              </a:spcBef>
              <a:spcAft>
                <a:spcPts val="600"/>
              </a:spcAft>
              <a:buNone/>
            </a:pPr>
            <a:r>
              <a:rPr lang="en-US" sz="6000" dirty="0"/>
              <a:t>Questions?</a:t>
            </a:r>
          </a:p>
        </p:txBody>
      </p:sp>
      <p:pic>
        <p:nvPicPr>
          <p:cNvPr id="43" name="Picture 42" descr="Many question marks on black background">
            <a:extLst>
              <a:ext uri="{FF2B5EF4-FFF2-40B4-BE49-F238E27FC236}">
                <a16:creationId xmlns:a16="http://schemas.microsoft.com/office/drawing/2014/main" id="{740CA263-8FAF-4AF5-9A50-C25EAA974C0B}"/>
              </a:ext>
            </a:extLst>
          </p:cNvPr>
          <p:cNvPicPr>
            <a:picLocks noChangeAspect="1"/>
          </p:cNvPicPr>
          <p:nvPr/>
        </p:nvPicPr>
        <p:blipFill rotWithShape="1">
          <a:blip r:embed="rId3"/>
          <a:srcRect l="46962"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04439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 indoor, booth, items&#10;&#10;Description automatically generated">
            <a:extLst>
              <a:ext uri="{FF2B5EF4-FFF2-40B4-BE49-F238E27FC236}">
                <a16:creationId xmlns:a16="http://schemas.microsoft.com/office/drawing/2014/main" id="{DE38FF6B-FF6B-8D48-A717-BE9DEACAB062}"/>
              </a:ext>
            </a:extLst>
          </p:cNvPr>
          <p:cNvPicPr>
            <a:picLocks noGrp="1" noChangeAspect="1"/>
          </p:cNvPicPr>
          <p:nvPr>
            <p:ph sz="half" idx="1"/>
          </p:nvPr>
        </p:nvPicPr>
        <p:blipFill rotWithShape="1">
          <a:blip r:embed="rId2"/>
          <a:srcRect t="5120"/>
          <a:stretch/>
        </p:blipFill>
        <p:spPr>
          <a:xfrm>
            <a:off x="2522356"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ADC2BA-F117-004F-B54D-F7747BFB5679}"/>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dirty="0"/>
              <a:t>Concerns </a:t>
            </a:r>
          </a:p>
        </p:txBody>
      </p:sp>
      <p:sp>
        <p:nvSpPr>
          <p:cNvPr id="10" name="Content Placeholder 9">
            <a:extLst>
              <a:ext uri="{FF2B5EF4-FFF2-40B4-BE49-F238E27FC236}">
                <a16:creationId xmlns:a16="http://schemas.microsoft.com/office/drawing/2014/main" id="{D1F2E50A-2825-174E-B7F1-8760DF4F8B46}"/>
              </a:ext>
            </a:extLst>
          </p:cNvPr>
          <p:cNvSpPr>
            <a:spLocks noGrp="1"/>
          </p:cNvSpPr>
          <p:nvPr>
            <p:ph sz="half" idx="2"/>
          </p:nvPr>
        </p:nvSpPr>
        <p:spPr>
          <a:xfrm>
            <a:off x="838200" y="1959430"/>
            <a:ext cx="3822189" cy="4217534"/>
          </a:xfrm>
        </p:spPr>
        <p:txBody>
          <a:bodyPr vert="horz" lIns="91440" tIns="45720" rIns="91440" bIns="45720" rtlCol="0">
            <a:normAutofit fontScale="92500" lnSpcReduction="10000"/>
          </a:bodyPr>
          <a:lstStyle/>
          <a:p>
            <a:r>
              <a:rPr lang="en-US" sz="2000" dirty="0"/>
              <a:t>Buying/selling physical art online</a:t>
            </a:r>
          </a:p>
          <a:p>
            <a:r>
              <a:rPr lang="en-US" sz="2000" dirty="0"/>
              <a:t>Authenticity</a:t>
            </a:r>
          </a:p>
          <a:p>
            <a:r>
              <a:rPr lang="en-US" sz="2000" dirty="0"/>
              <a:t>Intermediation</a:t>
            </a:r>
          </a:p>
          <a:p>
            <a:r>
              <a:rPr lang="en-US" sz="2000" dirty="0"/>
              <a:t>Customer Satisfaction</a:t>
            </a:r>
          </a:p>
          <a:p>
            <a:r>
              <a:rPr lang="en-US" sz="2000" dirty="0"/>
              <a:t>Fees</a:t>
            </a:r>
          </a:p>
          <a:p>
            <a:pPr marL="0" indent="0">
              <a:buNone/>
            </a:pPr>
            <a:r>
              <a:rPr lang="en-US" sz="2000" dirty="0"/>
              <a:t>Companies like Etsy and eBay are making a killing on small and big artists. </a:t>
            </a:r>
          </a:p>
          <a:p>
            <a:pPr marL="0" indent="0">
              <a:buNone/>
            </a:pPr>
            <a:r>
              <a:rPr lang="en-US" sz="2000" dirty="0"/>
              <a:t>- Listing fees</a:t>
            </a:r>
          </a:p>
          <a:p>
            <a:pPr marL="0" indent="0">
              <a:buNone/>
            </a:pPr>
            <a:r>
              <a:rPr lang="en-US" sz="2000" dirty="0"/>
              <a:t>- Transaction fees </a:t>
            </a:r>
          </a:p>
          <a:p>
            <a:pPr marL="0" indent="0">
              <a:buNone/>
            </a:pPr>
            <a:r>
              <a:rPr lang="en-US" sz="2000" dirty="0"/>
              <a:t>- Payment processing fees</a:t>
            </a:r>
          </a:p>
          <a:p>
            <a:pPr marL="0" indent="0">
              <a:buNone/>
            </a:pPr>
            <a:r>
              <a:rPr lang="en-US" sz="2000" dirty="0"/>
              <a:t>- Marketing fees</a:t>
            </a:r>
          </a:p>
          <a:p>
            <a:pPr marL="0"/>
            <a:endParaRPr lang="en-US" sz="2000" dirty="0"/>
          </a:p>
        </p:txBody>
      </p:sp>
    </p:spTree>
    <p:extLst>
      <p:ext uri="{BB962C8B-B14F-4D97-AF65-F5344CB8AC3E}">
        <p14:creationId xmlns:p14="http://schemas.microsoft.com/office/powerpoint/2010/main" val="2339647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C9D5A-5587-144F-AFD5-BF59233A02A7}"/>
              </a:ext>
            </a:extLst>
          </p:cNvPr>
          <p:cNvSpPr>
            <a:spLocks noGrp="1"/>
          </p:cNvSpPr>
          <p:nvPr>
            <p:ph type="title"/>
          </p:nvPr>
        </p:nvSpPr>
        <p:spPr>
          <a:xfrm>
            <a:off x="1286933" y="1327438"/>
            <a:ext cx="6247722" cy="1461778"/>
          </a:xfrm>
        </p:spPr>
        <p:txBody>
          <a:bodyPr anchor="t">
            <a:normAutofit/>
          </a:bodyPr>
          <a:lstStyle/>
          <a:p>
            <a:r>
              <a:rPr lang="en-US"/>
              <a:t>Blockchain</a:t>
            </a:r>
          </a:p>
        </p:txBody>
      </p:sp>
      <p:sp>
        <p:nvSpPr>
          <p:cNvPr id="5" name="Content Placeholder 4">
            <a:extLst>
              <a:ext uri="{FF2B5EF4-FFF2-40B4-BE49-F238E27FC236}">
                <a16:creationId xmlns:a16="http://schemas.microsoft.com/office/drawing/2014/main" id="{72AF8FD5-5822-FB4D-BD32-9D1E45D6BD58}"/>
              </a:ext>
            </a:extLst>
          </p:cNvPr>
          <p:cNvSpPr>
            <a:spLocks noGrp="1"/>
          </p:cNvSpPr>
          <p:nvPr>
            <p:ph idx="1"/>
          </p:nvPr>
        </p:nvSpPr>
        <p:spPr>
          <a:xfrm>
            <a:off x="1286934" y="2946169"/>
            <a:ext cx="6247722" cy="3088871"/>
          </a:xfrm>
        </p:spPr>
        <p:txBody>
          <a:bodyPr>
            <a:normAutofit/>
          </a:bodyPr>
          <a:lstStyle/>
          <a:p>
            <a:r>
              <a:rPr lang="en-US" sz="2400" dirty="0"/>
              <a:t>We think that with our knowledge of solidity, we can help artist like Mark and Mary by creating an efficient peer-to-peer marketplace without any middlemen for artists to sell directly to their peers in a more open and equitable way. </a:t>
            </a:r>
          </a:p>
        </p:txBody>
      </p:sp>
      <p:sp>
        <p:nvSpPr>
          <p:cNvPr id="28" name="Freeform: Shape 22">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5"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7"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20494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E11CB-CA5D-034B-A9EB-F1F2BD648DF8}"/>
              </a:ext>
            </a:extLst>
          </p:cNvPr>
          <p:cNvSpPr>
            <a:spLocks noGrp="1"/>
          </p:cNvSpPr>
          <p:nvPr>
            <p:ph type="title"/>
          </p:nvPr>
        </p:nvSpPr>
        <p:spPr>
          <a:xfrm>
            <a:off x="1938078" y="286331"/>
            <a:ext cx="5000625" cy="717624"/>
          </a:xfrm>
        </p:spPr>
        <p:txBody>
          <a:bodyPr vert="horz" lIns="91440" tIns="45720" rIns="91440" bIns="45720" rtlCol="0" anchor="b">
            <a:normAutofit/>
          </a:bodyPr>
          <a:lstStyle/>
          <a:p>
            <a:r>
              <a:rPr lang="en-US" sz="4000" b="1" kern="1200" dirty="0">
                <a:latin typeface="+mj-lt"/>
                <a:ea typeface="+mj-ea"/>
                <a:cs typeface="+mj-cs"/>
              </a:rPr>
              <a:t>Flowchart</a:t>
            </a:r>
          </a:p>
        </p:txBody>
      </p:sp>
      <p:grpSp>
        <p:nvGrpSpPr>
          <p:cNvPr id="21" name="Group 2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2"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Content Placeholder 4">
            <a:extLst>
              <a:ext uri="{FF2B5EF4-FFF2-40B4-BE49-F238E27FC236}">
                <a16:creationId xmlns:a16="http://schemas.microsoft.com/office/drawing/2014/main" id="{0B5A244D-1B27-D642-BE17-87009F93AE89}"/>
              </a:ext>
            </a:extLst>
          </p:cNvPr>
          <p:cNvPicPr>
            <a:picLocks noChangeAspect="1"/>
          </p:cNvPicPr>
          <p:nvPr/>
        </p:nvPicPr>
        <p:blipFill>
          <a:blip r:embed="rId3"/>
          <a:stretch>
            <a:fillRect/>
          </a:stretch>
        </p:blipFill>
        <p:spPr>
          <a:xfrm>
            <a:off x="757238" y="750967"/>
            <a:ext cx="10880724" cy="6625682"/>
          </a:xfrm>
          <a:prstGeom prst="rect">
            <a:avLst/>
          </a:prstGeom>
        </p:spPr>
      </p:pic>
    </p:spTree>
    <p:extLst>
      <p:ext uri="{BB962C8B-B14F-4D97-AF65-F5344CB8AC3E}">
        <p14:creationId xmlns:p14="http://schemas.microsoft.com/office/powerpoint/2010/main" val="2824835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D9278-281F-A244-A427-3C46569E8D81}"/>
              </a:ext>
            </a:extLst>
          </p:cNvPr>
          <p:cNvSpPr>
            <a:spLocks noGrp="1"/>
          </p:cNvSpPr>
          <p:nvPr>
            <p:ph type="title"/>
          </p:nvPr>
        </p:nvSpPr>
        <p:spPr>
          <a:xfrm>
            <a:off x="640080" y="2074363"/>
            <a:ext cx="2752354" cy="2709275"/>
          </a:xfrm>
          <a:prstGeom prst="ellipse">
            <a:avLst/>
          </a:prstGeom>
          <a:solidFill>
            <a:schemeClr val="accent1">
              <a:lumMod val="75000"/>
            </a:schemeClr>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The Art Registration </a:t>
            </a:r>
          </a:p>
        </p:txBody>
      </p:sp>
      <p:graphicFrame>
        <p:nvGraphicFramePr>
          <p:cNvPr id="15" name="Content Placeholder 2">
            <a:extLst>
              <a:ext uri="{FF2B5EF4-FFF2-40B4-BE49-F238E27FC236}">
                <a16:creationId xmlns:a16="http://schemas.microsoft.com/office/drawing/2014/main" id="{CFF5F1ED-F331-4146-BF36-905ABEC706A6}"/>
              </a:ext>
            </a:extLst>
          </p:cNvPr>
          <p:cNvGraphicFramePr>
            <a:graphicFrameLocks noGrp="1"/>
          </p:cNvGraphicFramePr>
          <p:nvPr>
            <p:ph idx="1"/>
            <p:extLst>
              <p:ext uri="{D42A27DB-BD31-4B8C-83A1-F6EECF244321}">
                <p14:modId xmlns:p14="http://schemas.microsoft.com/office/powerpoint/2010/main" val="779483345"/>
              </p:ext>
            </p:extLst>
          </p:nvPr>
        </p:nvGraphicFramePr>
        <p:xfrm>
          <a:off x="5108535" y="514350"/>
          <a:ext cx="6245265" cy="6145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710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F45CB-2976-7B4A-9E05-2BEDD209D9C7}"/>
              </a:ext>
            </a:extLst>
          </p:cNvPr>
          <p:cNvSpPr>
            <a:spLocks noGrp="1"/>
          </p:cNvSpPr>
          <p:nvPr>
            <p:ph type="title"/>
          </p:nvPr>
        </p:nvSpPr>
        <p:spPr/>
        <p:txBody>
          <a:bodyPr>
            <a:normAutofit fontScale="90000"/>
          </a:bodyPr>
          <a:lstStyle/>
          <a:p>
            <a:br>
              <a:rPr lang="en-US" dirty="0"/>
            </a:br>
            <a:r>
              <a:rPr lang="en-US" dirty="0"/>
              <a:t>The Art Registration</a:t>
            </a:r>
            <a:br>
              <a:rPr lang="en-US" dirty="0"/>
            </a:br>
            <a:r>
              <a:rPr lang="en-US" sz="3100" dirty="0"/>
              <a:t>Let’s register two pieces of art for illustration purposes. </a:t>
            </a:r>
            <a:br>
              <a:rPr lang="en-US" dirty="0"/>
            </a:br>
            <a:endParaRPr lang="en-US" dirty="0"/>
          </a:p>
        </p:txBody>
      </p:sp>
      <p:sp>
        <p:nvSpPr>
          <p:cNvPr id="5" name="Text Placeholder 4">
            <a:extLst>
              <a:ext uri="{FF2B5EF4-FFF2-40B4-BE49-F238E27FC236}">
                <a16:creationId xmlns:a16="http://schemas.microsoft.com/office/drawing/2014/main" id="{7FD3FB55-BE53-AD46-B3F3-6DFFD0E1FC1C}"/>
              </a:ext>
            </a:extLst>
          </p:cNvPr>
          <p:cNvSpPr>
            <a:spLocks noGrp="1"/>
          </p:cNvSpPr>
          <p:nvPr>
            <p:ph type="body" idx="1"/>
          </p:nvPr>
        </p:nvSpPr>
        <p:spPr/>
        <p:txBody>
          <a:bodyPr/>
          <a:lstStyle/>
          <a:p>
            <a:r>
              <a:rPr lang="en-US" dirty="0"/>
              <a:t>Art: 1</a:t>
            </a:r>
          </a:p>
        </p:txBody>
      </p:sp>
      <p:sp>
        <p:nvSpPr>
          <p:cNvPr id="6" name="Content Placeholder 5">
            <a:extLst>
              <a:ext uri="{FF2B5EF4-FFF2-40B4-BE49-F238E27FC236}">
                <a16:creationId xmlns:a16="http://schemas.microsoft.com/office/drawing/2014/main" id="{C7171922-A00D-1F42-9391-23435B7057BF}"/>
              </a:ext>
            </a:extLst>
          </p:cNvPr>
          <p:cNvSpPr>
            <a:spLocks noGrp="1"/>
          </p:cNvSpPr>
          <p:nvPr>
            <p:ph sz="half" idx="2"/>
          </p:nvPr>
        </p:nvSpPr>
        <p:spPr/>
        <p:txBody>
          <a:bodyPr>
            <a:normAutofit/>
          </a:bodyPr>
          <a:lstStyle/>
          <a:p>
            <a:pPr marL="0" indent="0">
              <a:spcBef>
                <a:spcPts val="0"/>
              </a:spcBef>
              <a:buNone/>
            </a:pPr>
            <a:r>
              <a:rPr lang="en-US" sz="1600" dirty="0"/>
              <a:t>"Name": "Starry Night”</a:t>
            </a:r>
          </a:p>
          <a:p>
            <a:pPr marL="0" indent="0">
              <a:spcBef>
                <a:spcPts val="0"/>
              </a:spcBef>
              <a:buNone/>
            </a:pPr>
            <a:r>
              <a:rPr lang="en-US" sz="1600" dirty="0"/>
              <a:t>"Artist": "</a:t>
            </a:r>
            <a:r>
              <a:rPr lang="en-US" sz="1600" dirty="0" err="1"/>
              <a:t>Vincet</a:t>
            </a:r>
            <a:r>
              <a:rPr lang="en-US" sz="1600" dirty="0"/>
              <a:t> van Gogh" </a:t>
            </a:r>
          </a:p>
          <a:p>
            <a:pPr marL="0" indent="0">
              <a:spcBef>
                <a:spcPts val="0"/>
              </a:spcBef>
              <a:buNone/>
            </a:pPr>
            <a:r>
              <a:rPr lang="en-US" sz="1600" dirty="0"/>
              <a:t>"Year": "1889" </a:t>
            </a:r>
          </a:p>
          <a:p>
            <a:pPr marL="0" indent="0">
              <a:spcBef>
                <a:spcPts val="0"/>
              </a:spcBef>
              <a:buNone/>
            </a:pPr>
            <a:r>
              <a:rPr lang="en-US" sz="1600" dirty="0"/>
              <a:t>"</a:t>
            </a:r>
            <a:r>
              <a:rPr lang="en-US" sz="1600" dirty="0" err="1"/>
              <a:t>OriginCountry</a:t>
            </a:r>
            <a:r>
              <a:rPr lang="en-US" sz="1600" dirty="0"/>
              <a:t>": "Netherlands" </a:t>
            </a:r>
          </a:p>
          <a:p>
            <a:pPr marL="0" indent="0">
              <a:spcBef>
                <a:spcPts val="0"/>
              </a:spcBef>
              <a:buNone/>
            </a:pPr>
            <a:r>
              <a:rPr lang="en-US" sz="1600" dirty="0"/>
              <a:t>"Medium": "Oil on canvas" "Dimensions": "73.7 cm × 92.1 cm (28.7 in × 36+1⁄4 in)" </a:t>
            </a:r>
          </a:p>
          <a:p>
            <a:pPr marL="0" indent="0">
              <a:spcBef>
                <a:spcPts val="0"/>
              </a:spcBef>
              <a:buNone/>
            </a:pPr>
            <a:r>
              <a:rPr lang="en-US" sz="1600" dirty="0"/>
              <a:t>"Description": "Moderately abstract landscape of an expressive night sky over a small hillside village" </a:t>
            </a:r>
          </a:p>
          <a:p>
            <a:pPr marL="0" indent="0">
              <a:spcBef>
                <a:spcPts val="0"/>
              </a:spcBef>
              <a:buNone/>
            </a:pPr>
            <a:r>
              <a:rPr lang="en-US" sz="1600" dirty="0"/>
              <a:t>"Image": "https://</a:t>
            </a:r>
            <a:r>
              <a:rPr lang="en-US" sz="1600" dirty="0" err="1"/>
              <a:t>ipfs.io</a:t>
            </a:r>
            <a:r>
              <a:rPr lang="en-US" sz="1600" dirty="0"/>
              <a:t>/</a:t>
            </a:r>
            <a:r>
              <a:rPr lang="en-US" sz="1600" dirty="0" err="1"/>
              <a:t>ipfs</a:t>
            </a:r>
            <a:r>
              <a:rPr lang="en-US" sz="1600" dirty="0"/>
              <a:t>/bafybeidpodhasah5yyvur5cu7fn54cmdva5b7pzby25xs4bcsxwxsosiky" </a:t>
            </a:r>
          </a:p>
          <a:p>
            <a:pPr marL="0" indent="0">
              <a:spcBef>
                <a:spcPts val="0"/>
              </a:spcBef>
              <a:buNone/>
            </a:pPr>
            <a:r>
              <a:rPr lang="en-US" sz="1600" dirty="0"/>
              <a:t>"</a:t>
            </a:r>
            <a:r>
              <a:rPr lang="en-US" sz="1600" dirty="0" err="1"/>
              <a:t>InitialValue</a:t>
            </a:r>
            <a:r>
              <a:rPr lang="en-US" sz="1600" dirty="0"/>
              <a:t>": "1 Billion"</a:t>
            </a:r>
          </a:p>
        </p:txBody>
      </p:sp>
      <p:sp>
        <p:nvSpPr>
          <p:cNvPr id="7" name="Text Placeholder 6">
            <a:extLst>
              <a:ext uri="{FF2B5EF4-FFF2-40B4-BE49-F238E27FC236}">
                <a16:creationId xmlns:a16="http://schemas.microsoft.com/office/drawing/2014/main" id="{0E2ADB46-3B45-974C-A532-067134A9D052}"/>
              </a:ext>
            </a:extLst>
          </p:cNvPr>
          <p:cNvSpPr>
            <a:spLocks noGrp="1"/>
          </p:cNvSpPr>
          <p:nvPr>
            <p:ph type="body" sz="quarter" idx="3"/>
          </p:nvPr>
        </p:nvSpPr>
        <p:spPr/>
        <p:txBody>
          <a:bodyPr/>
          <a:lstStyle/>
          <a:p>
            <a:r>
              <a:rPr lang="en-US" dirty="0"/>
              <a:t>Art: 2</a:t>
            </a:r>
          </a:p>
        </p:txBody>
      </p:sp>
      <p:sp>
        <p:nvSpPr>
          <p:cNvPr id="4" name="Content Placeholder 3">
            <a:extLst>
              <a:ext uri="{FF2B5EF4-FFF2-40B4-BE49-F238E27FC236}">
                <a16:creationId xmlns:a16="http://schemas.microsoft.com/office/drawing/2014/main" id="{C1E0EE95-7213-0D4E-B31B-1D9F04392689}"/>
              </a:ext>
            </a:extLst>
          </p:cNvPr>
          <p:cNvSpPr>
            <a:spLocks noGrp="1"/>
          </p:cNvSpPr>
          <p:nvPr>
            <p:ph sz="quarter" idx="4"/>
          </p:nvPr>
        </p:nvSpPr>
        <p:spPr/>
        <p:txBody>
          <a:bodyPr>
            <a:normAutofit/>
          </a:bodyPr>
          <a:lstStyle/>
          <a:p>
            <a:pPr marL="0" indent="0">
              <a:lnSpc>
                <a:spcPct val="100000"/>
              </a:lnSpc>
              <a:spcBef>
                <a:spcPts val="0"/>
              </a:spcBef>
              <a:buNone/>
            </a:pPr>
            <a:r>
              <a:rPr lang="en-US" sz="1600" dirty="0"/>
              <a:t>"Name": “Hot Inside” </a:t>
            </a:r>
          </a:p>
          <a:p>
            <a:pPr marL="0" indent="0">
              <a:lnSpc>
                <a:spcPct val="100000"/>
              </a:lnSpc>
              <a:spcBef>
                <a:spcPts val="0"/>
              </a:spcBef>
              <a:buNone/>
            </a:pPr>
            <a:r>
              <a:rPr lang="en-US" sz="1600" dirty="0"/>
              <a:t>"Artist": “Yoko Yamamoto” </a:t>
            </a:r>
          </a:p>
          <a:p>
            <a:pPr marL="0" indent="0">
              <a:lnSpc>
                <a:spcPct val="100000"/>
              </a:lnSpc>
              <a:spcBef>
                <a:spcPts val="0"/>
              </a:spcBef>
              <a:buNone/>
            </a:pPr>
            <a:r>
              <a:rPr lang="en-US" sz="1600" dirty="0"/>
              <a:t>"Year": “2021”</a:t>
            </a:r>
          </a:p>
          <a:p>
            <a:pPr marL="0" indent="0">
              <a:lnSpc>
                <a:spcPct val="100000"/>
              </a:lnSpc>
              <a:spcBef>
                <a:spcPts val="0"/>
              </a:spcBef>
              <a:buNone/>
            </a:pPr>
            <a:r>
              <a:rPr lang="en-US" sz="1600" dirty="0"/>
              <a:t>"</a:t>
            </a:r>
            <a:r>
              <a:rPr lang="en-US" sz="1600" dirty="0" err="1"/>
              <a:t>OriginCountry</a:t>
            </a:r>
            <a:r>
              <a:rPr lang="en-US" sz="1600" dirty="0"/>
              <a:t>": “Galena Illinois, USA”</a:t>
            </a:r>
          </a:p>
          <a:p>
            <a:pPr marL="0" indent="0">
              <a:lnSpc>
                <a:spcPct val="100000"/>
              </a:lnSpc>
              <a:spcBef>
                <a:spcPts val="0"/>
              </a:spcBef>
              <a:buNone/>
            </a:pPr>
            <a:r>
              <a:rPr lang="en-US" sz="1600" dirty="0"/>
              <a:t>"Medium": “Digital Photo“ </a:t>
            </a:r>
          </a:p>
          <a:p>
            <a:pPr marL="0" indent="0">
              <a:lnSpc>
                <a:spcPct val="100000"/>
              </a:lnSpc>
              <a:spcBef>
                <a:spcPts val="0"/>
              </a:spcBef>
              <a:buNone/>
            </a:pPr>
            <a:r>
              <a:rPr lang="en-US" sz="1600" dirty="0"/>
              <a:t>"Dimensions": “Any” </a:t>
            </a:r>
          </a:p>
          <a:p>
            <a:pPr marL="0" indent="0">
              <a:lnSpc>
                <a:spcPct val="100000"/>
              </a:lnSpc>
              <a:spcBef>
                <a:spcPts val="0"/>
              </a:spcBef>
              <a:buNone/>
            </a:pPr>
            <a:r>
              <a:rPr lang="en-US" sz="1600" dirty="0"/>
              <a:t>"Description": “Photo from the basket of a hot air balloon” </a:t>
            </a:r>
          </a:p>
          <a:p>
            <a:pPr marL="0" indent="0">
              <a:lnSpc>
                <a:spcPct val="100000"/>
              </a:lnSpc>
              <a:spcBef>
                <a:spcPts val="0"/>
              </a:spcBef>
              <a:buNone/>
            </a:pPr>
            <a:r>
              <a:rPr lang="en-US" sz="1600" dirty="0"/>
              <a:t>"Image": “https://</a:t>
            </a:r>
            <a:r>
              <a:rPr lang="en-US" sz="1600" dirty="0" err="1"/>
              <a:t>ipfs.io</a:t>
            </a:r>
            <a:r>
              <a:rPr lang="en-US" sz="1600" dirty="0"/>
              <a:t>/</a:t>
            </a:r>
            <a:r>
              <a:rPr lang="en-US" sz="1600" dirty="0" err="1"/>
              <a:t>ipfs</a:t>
            </a:r>
            <a:r>
              <a:rPr lang="en-US" sz="1600" dirty="0"/>
              <a:t>/bafybeiec2grfymigidqmhay73fpuxmf63ttsuji64e66hx6m4fnelgdvoe” </a:t>
            </a:r>
          </a:p>
          <a:p>
            <a:pPr marL="0" indent="0">
              <a:lnSpc>
                <a:spcPct val="100000"/>
              </a:lnSpc>
              <a:spcBef>
                <a:spcPts val="0"/>
              </a:spcBef>
              <a:buNone/>
            </a:pPr>
            <a:r>
              <a:rPr lang="en-US" sz="1600" dirty="0"/>
              <a:t>"</a:t>
            </a:r>
            <a:r>
              <a:rPr lang="en-US" sz="1600" dirty="0" err="1"/>
              <a:t>InitialValue</a:t>
            </a:r>
            <a:r>
              <a:rPr lang="en-US" sz="1600" dirty="0"/>
              <a:t>": "$10”</a:t>
            </a:r>
          </a:p>
          <a:p>
            <a:pPr marL="0" indent="0">
              <a:buNone/>
            </a:pPr>
            <a:endParaRPr lang="en-US" dirty="0"/>
          </a:p>
        </p:txBody>
      </p:sp>
      <p:pic>
        <p:nvPicPr>
          <p:cNvPr id="9" name="Picture 8" descr="A hot air balloon in the air&#10;&#10;Description automatically generated with medium confidence">
            <a:extLst>
              <a:ext uri="{FF2B5EF4-FFF2-40B4-BE49-F238E27FC236}">
                <a16:creationId xmlns:a16="http://schemas.microsoft.com/office/drawing/2014/main" id="{8DCD07F0-9278-C843-86A9-A07571EE90AA}"/>
              </a:ext>
            </a:extLst>
          </p:cNvPr>
          <p:cNvPicPr>
            <a:picLocks noChangeAspect="1"/>
          </p:cNvPicPr>
          <p:nvPr/>
        </p:nvPicPr>
        <p:blipFill>
          <a:blip r:embed="rId3"/>
          <a:stretch>
            <a:fillRect/>
          </a:stretch>
        </p:blipFill>
        <p:spPr>
          <a:xfrm>
            <a:off x="8870868" y="5065658"/>
            <a:ext cx="2314585" cy="155233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1" name="Picture 10">
            <a:extLst>
              <a:ext uri="{FF2B5EF4-FFF2-40B4-BE49-F238E27FC236}">
                <a16:creationId xmlns:a16="http://schemas.microsoft.com/office/drawing/2014/main" id="{FF6D87D3-7A94-6C40-9116-CF67A75E3BE1}"/>
              </a:ext>
            </a:extLst>
          </p:cNvPr>
          <p:cNvPicPr>
            <a:picLocks noChangeAspect="1"/>
          </p:cNvPicPr>
          <p:nvPr/>
        </p:nvPicPr>
        <p:blipFill>
          <a:blip r:embed="rId4"/>
          <a:stretch>
            <a:fillRect/>
          </a:stretch>
        </p:blipFill>
        <p:spPr>
          <a:xfrm>
            <a:off x="3498799" y="5028087"/>
            <a:ext cx="2314585" cy="158991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395625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66B4-606B-3340-8B35-51C6818519E9}"/>
              </a:ext>
            </a:extLst>
          </p:cNvPr>
          <p:cNvSpPr>
            <a:spLocks noGrp="1"/>
          </p:cNvSpPr>
          <p:nvPr>
            <p:ph type="title"/>
          </p:nvPr>
        </p:nvSpPr>
        <p:spPr>
          <a:xfrm>
            <a:off x="838200" y="1"/>
            <a:ext cx="10515600" cy="1028699"/>
          </a:xfrm>
        </p:spPr>
        <p:txBody>
          <a:bodyPr/>
          <a:lstStyle/>
          <a:p>
            <a:r>
              <a:rPr lang="en-US" dirty="0"/>
              <a:t>The Art Registration</a:t>
            </a:r>
          </a:p>
        </p:txBody>
      </p:sp>
      <p:pic>
        <p:nvPicPr>
          <p:cNvPr id="5" name="Content Placeholder 4" descr="A screenshot of a computer&#10;&#10;Description automatically generated">
            <a:extLst>
              <a:ext uri="{FF2B5EF4-FFF2-40B4-BE49-F238E27FC236}">
                <a16:creationId xmlns:a16="http://schemas.microsoft.com/office/drawing/2014/main" id="{5E46466C-E532-9940-8C6C-5B77F9B7B96E}"/>
              </a:ext>
            </a:extLst>
          </p:cNvPr>
          <p:cNvPicPr>
            <a:picLocks noGrp="1" noChangeAspect="1"/>
          </p:cNvPicPr>
          <p:nvPr>
            <p:ph idx="1"/>
          </p:nvPr>
        </p:nvPicPr>
        <p:blipFill>
          <a:blip r:embed="rId3"/>
          <a:stretch>
            <a:fillRect/>
          </a:stretch>
        </p:blipFill>
        <p:spPr>
          <a:xfrm>
            <a:off x="0" y="842963"/>
            <a:ext cx="12192000" cy="6015037"/>
          </a:xfrm>
        </p:spPr>
      </p:pic>
    </p:spTree>
    <p:extLst>
      <p:ext uri="{BB962C8B-B14F-4D97-AF65-F5344CB8AC3E}">
        <p14:creationId xmlns:p14="http://schemas.microsoft.com/office/powerpoint/2010/main" val="3975386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93DF-FDE2-FC4E-A067-4AD71DEFD861}"/>
              </a:ext>
            </a:extLst>
          </p:cNvPr>
          <p:cNvSpPr>
            <a:spLocks noGrp="1"/>
          </p:cNvSpPr>
          <p:nvPr>
            <p:ph type="title"/>
          </p:nvPr>
        </p:nvSpPr>
        <p:spPr>
          <a:xfrm>
            <a:off x="838200" y="-130628"/>
            <a:ext cx="10515600" cy="1187532"/>
          </a:xfrm>
        </p:spPr>
        <p:txBody>
          <a:bodyPr/>
          <a:lstStyle/>
          <a:p>
            <a:r>
              <a:rPr lang="en-US" dirty="0"/>
              <a:t>The Art Registration</a:t>
            </a:r>
          </a:p>
        </p:txBody>
      </p:sp>
      <p:pic>
        <p:nvPicPr>
          <p:cNvPr id="5" name="Content Placeholder 4">
            <a:extLst>
              <a:ext uri="{FF2B5EF4-FFF2-40B4-BE49-F238E27FC236}">
                <a16:creationId xmlns:a16="http://schemas.microsoft.com/office/drawing/2014/main" id="{DB4F66C4-790E-9441-AFEA-20B97C2B3C27}"/>
              </a:ext>
            </a:extLst>
          </p:cNvPr>
          <p:cNvPicPr>
            <a:picLocks noGrp="1" noChangeAspect="1"/>
          </p:cNvPicPr>
          <p:nvPr>
            <p:ph idx="1"/>
          </p:nvPr>
        </p:nvPicPr>
        <p:blipFill>
          <a:blip r:embed="rId2"/>
          <a:stretch>
            <a:fillRect/>
          </a:stretch>
        </p:blipFill>
        <p:spPr>
          <a:xfrm>
            <a:off x="0" y="878774"/>
            <a:ext cx="12192000" cy="5979225"/>
          </a:xfrm>
        </p:spPr>
      </p:pic>
    </p:spTree>
    <p:extLst>
      <p:ext uri="{BB962C8B-B14F-4D97-AF65-F5344CB8AC3E}">
        <p14:creationId xmlns:p14="http://schemas.microsoft.com/office/powerpoint/2010/main" val="3681578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534</TotalTime>
  <Words>1243</Words>
  <Application>Microsoft Macintosh PowerPoint</Application>
  <PresentationFormat>Widescreen</PresentationFormat>
  <Paragraphs>145</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Courier New</vt:lpstr>
      <vt:lpstr>Wingdings</vt:lpstr>
      <vt:lpstr>Office Theme</vt:lpstr>
      <vt:lpstr>Northwestern University   Fintech – Project 3</vt:lpstr>
      <vt:lpstr>The Story</vt:lpstr>
      <vt:lpstr>Concerns </vt:lpstr>
      <vt:lpstr>Blockchain</vt:lpstr>
      <vt:lpstr>Flowchart</vt:lpstr>
      <vt:lpstr>The Art Registration </vt:lpstr>
      <vt:lpstr> The Art Registration Let’s register two pieces of art for illustration purposes.  </vt:lpstr>
      <vt:lpstr>The Art Registration</vt:lpstr>
      <vt:lpstr>The Art Registration</vt:lpstr>
      <vt:lpstr>Placing Bids We have two bidders willing to buy the art on MYAD Market</vt:lpstr>
      <vt:lpstr> Placing Bids</vt:lpstr>
      <vt:lpstr>Shipping Art To Highest Bidder </vt:lpstr>
      <vt:lpstr> Shipping Art</vt:lpstr>
      <vt:lpstr>Customer Satisfaction </vt:lpstr>
      <vt:lpstr>Customer Satisfaction Let’s assume Harry was satisfied with the Art he received.</vt:lpstr>
      <vt:lpstr>Customer Satisfaction </vt:lpstr>
      <vt:lpstr>Customer Satisfaction Tom not satisfied with his Art</vt:lpstr>
      <vt:lpstr>Problem Solved</vt:lpstr>
      <vt:lpstr>Future Plan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Northwestern University   Fintech - Project 3</dc:title>
  <dc:creator>Patel, Harsh</dc:creator>
  <cp:lastModifiedBy>Drew Marnell</cp:lastModifiedBy>
  <cp:revision>55</cp:revision>
  <dcterms:created xsi:type="dcterms:W3CDTF">2021-07-08T03:13:46Z</dcterms:created>
  <dcterms:modified xsi:type="dcterms:W3CDTF">2021-07-10T16:17:18Z</dcterms:modified>
</cp:coreProperties>
</file>